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85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071996-AABB-4331-8A2F-3C4FD9F20249}" type="doc">
      <dgm:prSet loTypeId="urn:microsoft.com/office/officeart/2005/8/layout/radial5" loCatId="cycle" qsTypeId="urn:microsoft.com/office/officeart/2005/8/quickstyle/3d3" qsCatId="3D" csTypeId="urn:microsoft.com/office/officeart/2005/8/colors/colorful4" csCatId="colorful" phldr="1"/>
      <dgm:spPr/>
      <dgm:t>
        <a:bodyPr/>
        <a:lstStyle/>
        <a:p>
          <a:endParaRPr lang="en-US"/>
        </a:p>
      </dgm:t>
    </dgm:pt>
    <dgm:pt modelId="{DF1B6A07-8179-4B03-8D93-33262EF78DBE}">
      <dgm:prSet phldrT="[Text]" custT="1"/>
      <dgm:spPr/>
      <dgm:t>
        <a:bodyPr/>
        <a:lstStyle/>
        <a:p>
          <a:r>
            <a:rPr lang="sr-Cyrl-RS" sz="1800" b="1" dirty="0" smtClean="0">
              <a:solidFill>
                <a:schemeClr val="tx1">
                  <a:lumMod val="95000"/>
                  <a:lumOff val="5000"/>
                </a:schemeClr>
              </a:solidFill>
              <a:effectLst/>
              <a:latin typeface="Times New Roman" pitchFamily="18" charset="0"/>
              <a:cs typeface="Times New Roman" pitchFamily="18" charset="0"/>
            </a:rPr>
            <a:t>Хемометрија</a:t>
          </a:r>
          <a:endParaRPr lang="en-US" sz="1800" b="1" dirty="0">
            <a:solidFill>
              <a:schemeClr val="tx1">
                <a:lumMod val="95000"/>
                <a:lumOff val="5000"/>
              </a:schemeClr>
            </a:solidFill>
            <a:effectLst/>
            <a:latin typeface="Times New Roman" pitchFamily="18" charset="0"/>
            <a:cs typeface="Times New Roman" pitchFamily="18" charset="0"/>
          </a:endParaRPr>
        </a:p>
      </dgm:t>
    </dgm:pt>
    <dgm:pt modelId="{69F43732-078D-4583-BC9E-EC83BC1F3F63}" type="parTrans" cxnId="{936FC0C2-75B9-4C55-A703-ABD00D26262F}">
      <dgm:prSet/>
      <dgm:spPr/>
      <dgm:t>
        <a:bodyPr/>
        <a:lstStyle/>
        <a:p>
          <a:endParaRPr lang="en-US"/>
        </a:p>
      </dgm:t>
    </dgm:pt>
    <dgm:pt modelId="{B09AEAD8-CF8A-4195-B065-FE7CE268E7C1}" type="sibTrans" cxnId="{936FC0C2-75B9-4C55-A703-ABD00D26262F}">
      <dgm:prSet/>
      <dgm:spPr/>
      <dgm:t>
        <a:bodyPr/>
        <a:lstStyle/>
        <a:p>
          <a:endParaRPr lang="en-US"/>
        </a:p>
      </dgm:t>
    </dgm:pt>
    <dgm:pt modelId="{41B7C47C-7586-4C19-9A78-752D7C5D1389}">
      <dgm:prSet phldrT="[Text]" custT="1"/>
      <dgm:spPr/>
      <dgm:t>
        <a:bodyPr/>
        <a:lstStyle/>
        <a:p>
          <a:r>
            <a:rPr lang="sr-Cyrl-RS" sz="1600" dirty="0" smtClean="0">
              <a:solidFill>
                <a:schemeClr val="tx1">
                  <a:lumMod val="95000"/>
                  <a:lumOff val="5000"/>
                </a:schemeClr>
              </a:solidFill>
              <a:effectLst/>
              <a:latin typeface="Times New Roman" pitchFamily="18" charset="0"/>
              <a:cs typeface="Times New Roman" pitchFamily="18" charset="0"/>
            </a:rPr>
            <a:t>Биохемија</a:t>
          </a:r>
          <a:endParaRPr lang="en-US" sz="1600" dirty="0">
            <a:solidFill>
              <a:schemeClr val="tx1">
                <a:lumMod val="95000"/>
                <a:lumOff val="5000"/>
              </a:schemeClr>
            </a:solidFill>
            <a:effectLst/>
            <a:latin typeface="Times New Roman" pitchFamily="18" charset="0"/>
            <a:cs typeface="Times New Roman" pitchFamily="18" charset="0"/>
          </a:endParaRPr>
        </a:p>
      </dgm:t>
    </dgm:pt>
    <dgm:pt modelId="{5E26ED6D-E584-4109-87B0-95B22F3AD86F}" type="parTrans" cxnId="{DC433F7E-835E-46C5-BAC8-E3F1EBE8E511}">
      <dgm:prSet/>
      <dgm:spPr/>
      <dgm:t>
        <a:bodyPr/>
        <a:lstStyle/>
        <a:p>
          <a:endParaRPr lang="en-US"/>
        </a:p>
      </dgm:t>
    </dgm:pt>
    <dgm:pt modelId="{8000F2C9-8AD6-4465-92BB-BEF1F67FF576}" type="sibTrans" cxnId="{DC433F7E-835E-46C5-BAC8-E3F1EBE8E511}">
      <dgm:prSet/>
      <dgm:spPr/>
      <dgm:t>
        <a:bodyPr/>
        <a:lstStyle/>
        <a:p>
          <a:endParaRPr lang="en-US"/>
        </a:p>
      </dgm:t>
    </dgm:pt>
    <dgm:pt modelId="{4B79656C-F538-49A4-9DAD-42F8DC6A748A}">
      <dgm:prSet phldrT="[Text]" custT="1"/>
      <dgm:spPr/>
      <dgm:t>
        <a:bodyPr/>
        <a:lstStyle/>
        <a:p>
          <a:r>
            <a:rPr lang="sr-Cyrl-RS" sz="1600" dirty="0" smtClean="0">
              <a:solidFill>
                <a:schemeClr val="tx1">
                  <a:lumMod val="95000"/>
                  <a:lumOff val="5000"/>
                </a:schemeClr>
              </a:solidFill>
              <a:effectLst/>
              <a:latin typeface="Times New Roman" pitchFamily="18" charset="0"/>
              <a:cs typeface="Times New Roman" pitchFamily="18" charset="0"/>
            </a:rPr>
            <a:t>Индустријска хемија</a:t>
          </a:r>
          <a:endParaRPr lang="en-US" sz="1600" dirty="0">
            <a:solidFill>
              <a:schemeClr val="tx1">
                <a:lumMod val="95000"/>
                <a:lumOff val="5000"/>
              </a:schemeClr>
            </a:solidFill>
            <a:effectLst/>
            <a:latin typeface="Times New Roman" pitchFamily="18" charset="0"/>
            <a:cs typeface="Times New Roman" pitchFamily="18" charset="0"/>
          </a:endParaRPr>
        </a:p>
      </dgm:t>
    </dgm:pt>
    <dgm:pt modelId="{59FAE42B-8135-480B-A45A-3CD3CED337C7}" type="parTrans" cxnId="{3B88BEFE-3ACF-483A-8994-7CA73723FB3D}">
      <dgm:prSet/>
      <dgm:spPr/>
      <dgm:t>
        <a:bodyPr/>
        <a:lstStyle/>
        <a:p>
          <a:endParaRPr lang="en-US"/>
        </a:p>
      </dgm:t>
    </dgm:pt>
    <dgm:pt modelId="{95F64EE9-F2AB-4910-A232-CB3317C1401E}" type="sibTrans" cxnId="{3B88BEFE-3ACF-483A-8994-7CA73723FB3D}">
      <dgm:prSet/>
      <dgm:spPr/>
      <dgm:t>
        <a:bodyPr/>
        <a:lstStyle/>
        <a:p>
          <a:endParaRPr lang="en-US"/>
        </a:p>
      </dgm:t>
    </dgm:pt>
    <dgm:pt modelId="{1CA7BA34-813E-460F-A913-BF25CC25A196}">
      <dgm:prSet phldrT="[Text]" custT="1"/>
      <dgm:spPr/>
      <dgm:t>
        <a:bodyPr/>
        <a:lstStyle/>
        <a:p>
          <a:r>
            <a:rPr lang="sr-Cyrl-RS" sz="1600" dirty="0" smtClean="0">
              <a:solidFill>
                <a:schemeClr val="tx1">
                  <a:lumMod val="95000"/>
                  <a:lumOff val="5000"/>
                </a:schemeClr>
              </a:solidFill>
              <a:effectLst/>
              <a:latin typeface="Times New Roman" pitchFamily="18" charset="0"/>
              <a:cs typeface="Times New Roman" pitchFamily="18" charset="0"/>
            </a:rPr>
            <a:t>Аналитичка хемија</a:t>
          </a:r>
          <a:endParaRPr lang="en-US" sz="1600" dirty="0">
            <a:solidFill>
              <a:schemeClr val="tx1">
                <a:lumMod val="95000"/>
                <a:lumOff val="5000"/>
              </a:schemeClr>
            </a:solidFill>
            <a:effectLst/>
            <a:latin typeface="Times New Roman" pitchFamily="18" charset="0"/>
            <a:cs typeface="Times New Roman" pitchFamily="18" charset="0"/>
          </a:endParaRPr>
        </a:p>
      </dgm:t>
    </dgm:pt>
    <dgm:pt modelId="{F71F4FC2-7255-4B5C-95E6-406A56739A6A}" type="parTrans" cxnId="{4F46F161-E79A-44DF-A321-6B7D75BC525C}">
      <dgm:prSet/>
      <dgm:spPr/>
      <dgm:t>
        <a:bodyPr/>
        <a:lstStyle/>
        <a:p>
          <a:endParaRPr lang="en-US"/>
        </a:p>
      </dgm:t>
    </dgm:pt>
    <dgm:pt modelId="{A64AFE5B-C6E2-4018-8C91-31C2A28DAB06}" type="sibTrans" cxnId="{4F46F161-E79A-44DF-A321-6B7D75BC525C}">
      <dgm:prSet/>
      <dgm:spPr/>
      <dgm:t>
        <a:bodyPr/>
        <a:lstStyle/>
        <a:p>
          <a:endParaRPr lang="en-US"/>
        </a:p>
      </dgm:t>
    </dgm:pt>
    <dgm:pt modelId="{83E38E14-7336-4EF3-8357-AEF87A44BAFC}">
      <dgm:prSet phldrT="[Text]" custT="1"/>
      <dgm:spPr/>
      <dgm:t>
        <a:bodyPr/>
        <a:lstStyle/>
        <a:p>
          <a:r>
            <a:rPr lang="sr-Cyrl-RS" sz="1600" dirty="0" smtClean="0">
              <a:solidFill>
                <a:schemeClr val="tx1">
                  <a:lumMod val="95000"/>
                  <a:lumOff val="5000"/>
                </a:schemeClr>
              </a:solidFill>
              <a:effectLst/>
              <a:latin typeface="Times New Roman" pitchFamily="18" charset="0"/>
              <a:cs typeface="Times New Roman" pitchFamily="18" charset="0"/>
            </a:rPr>
            <a:t>Рачунарска хемија</a:t>
          </a:r>
          <a:endParaRPr lang="en-US" sz="1600" dirty="0">
            <a:solidFill>
              <a:schemeClr val="tx1">
                <a:lumMod val="95000"/>
                <a:lumOff val="5000"/>
              </a:schemeClr>
            </a:solidFill>
            <a:effectLst/>
            <a:latin typeface="Times New Roman" pitchFamily="18" charset="0"/>
            <a:cs typeface="Times New Roman" pitchFamily="18" charset="0"/>
          </a:endParaRPr>
        </a:p>
      </dgm:t>
    </dgm:pt>
    <dgm:pt modelId="{1BD35912-62BD-4582-A093-20FADD3DDB43}" type="parTrans" cxnId="{E9DAE8FE-1F5B-4D4A-B600-0B78DF72754B}">
      <dgm:prSet/>
      <dgm:spPr/>
      <dgm:t>
        <a:bodyPr/>
        <a:lstStyle/>
        <a:p>
          <a:endParaRPr lang="en-US"/>
        </a:p>
      </dgm:t>
    </dgm:pt>
    <dgm:pt modelId="{7B1645F2-D370-4EDA-9699-EF684533C698}" type="sibTrans" cxnId="{E9DAE8FE-1F5B-4D4A-B600-0B78DF72754B}">
      <dgm:prSet/>
      <dgm:spPr/>
      <dgm:t>
        <a:bodyPr/>
        <a:lstStyle/>
        <a:p>
          <a:endParaRPr lang="en-US"/>
        </a:p>
      </dgm:t>
    </dgm:pt>
    <dgm:pt modelId="{8834D8AD-4921-437A-8C77-FD2280283B3B}" type="pres">
      <dgm:prSet presAssocID="{44071996-AABB-4331-8A2F-3C4FD9F20249}" presName="Name0" presStyleCnt="0">
        <dgm:presLayoutVars>
          <dgm:chMax val="1"/>
          <dgm:dir/>
          <dgm:animLvl val="ctr"/>
          <dgm:resizeHandles val="exact"/>
        </dgm:presLayoutVars>
      </dgm:prSet>
      <dgm:spPr/>
      <dgm:t>
        <a:bodyPr/>
        <a:lstStyle/>
        <a:p>
          <a:endParaRPr lang="en-US"/>
        </a:p>
      </dgm:t>
    </dgm:pt>
    <dgm:pt modelId="{0ACD764B-7592-48C5-BDDE-CF94A0E320C2}" type="pres">
      <dgm:prSet presAssocID="{DF1B6A07-8179-4B03-8D93-33262EF78DBE}" presName="centerShape" presStyleLbl="node0" presStyleIdx="0" presStyleCnt="1" custScaleX="199539" custScaleY="151403" custLinFactNeighborX="335" custLinFactNeighborY="-671"/>
      <dgm:spPr/>
      <dgm:t>
        <a:bodyPr/>
        <a:lstStyle/>
        <a:p>
          <a:endParaRPr lang="en-US"/>
        </a:p>
      </dgm:t>
    </dgm:pt>
    <dgm:pt modelId="{0DB9FE56-D4E2-4472-AAB4-BAC1D0D41AB5}" type="pres">
      <dgm:prSet presAssocID="{5E26ED6D-E584-4109-87B0-95B22F3AD86F}" presName="parTrans" presStyleLbl="sibTrans2D1" presStyleIdx="0" presStyleCnt="4"/>
      <dgm:spPr/>
      <dgm:t>
        <a:bodyPr/>
        <a:lstStyle/>
        <a:p>
          <a:endParaRPr lang="en-US"/>
        </a:p>
      </dgm:t>
    </dgm:pt>
    <dgm:pt modelId="{D3CC86EF-711F-4E22-B52C-FA11847B1FDB}" type="pres">
      <dgm:prSet presAssocID="{5E26ED6D-E584-4109-87B0-95B22F3AD86F}" presName="connectorText" presStyleLbl="sibTrans2D1" presStyleIdx="0" presStyleCnt="4"/>
      <dgm:spPr/>
      <dgm:t>
        <a:bodyPr/>
        <a:lstStyle/>
        <a:p>
          <a:endParaRPr lang="en-US"/>
        </a:p>
      </dgm:t>
    </dgm:pt>
    <dgm:pt modelId="{569DED32-D3C1-4833-8368-ACD4078E524B}" type="pres">
      <dgm:prSet presAssocID="{41B7C47C-7586-4C19-9A78-752D7C5D1389}" presName="node" presStyleLbl="node1" presStyleIdx="0" presStyleCnt="4" custScaleX="217054" custScaleY="89018" custRadScaleRad="104696">
        <dgm:presLayoutVars>
          <dgm:bulletEnabled val="1"/>
        </dgm:presLayoutVars>
      </dgm:prSet>
      <dgm:spPr/>
      <dgm:t>
        <a:bodyPr/>
        <a:lstStyle/>
        <a:p>
          <a:endParaRPr lang="en-US"/>
        </a:p>
      </dgm:t>
    </dgm:pt>
    <dgm:pt modelId="{14A21183-F684-4F97-9FBB-354802879D9E}" type="pres">
      <dgm:prSet presAssocID="{59FAE42B-8135-480B-A45A-3CD3CED337C7}" presName="parTrans" presStyleLbl="sibTrans2D1" presStyleIdx="1" presStyleCnt="4"/>
      <dgm:spPr/>
      <dgm:t>
        <a:bodyPr/>
        <a:lstStyle/>
        <a:p>
          <a:endParaRPr lang="en-US"/>
        </a:p>
      </dgm:t>
    </dgm:pt>
    <dgm:pt modelId="{34C6190A-D2D0-4543-8AE1-38EB3B7B891B}" type="pres">
      <dgm:prSet presAssocID="{59FAE42B-8135-480B-A45A-3CD3CED337C7}" presName="connectorText" presStyleLbl="sibTrans2D1" presStyleIdx="1" presStyleCnt="4"/>
      <dgm:spPr/>
      <dgm:t>
        <a:bodyPr/>
        <a:lstStyle/>
        <a:p>
          <a:endParaRPr lang="en-US"/>
        </a:p>
      </dgm:t>
    </dgm:pt>
    <dgm:pt modelId="{28CD60B5-78A6-4BCD-8F24-A87AC4ABE935}" type="pres">
      <dgm:prSet presAssocID="{4B79656C-F538-49A4-9DAD-42F8DC6A748A}" presName="node" presStyleLbl="node1" presStyleIdx="1" presStyleCnt="4" custScaleX="169169" custRadScaleRad="169502" custRadScaleInc="-2058">
        <dgm:presLayoutVars>
          <dgm:bulletEnabled val="1"/>
        </dgm:presLayoutVars>
      </dgm:prSet>
      <dgm:spPr/>
      <dgm:t>
        <a:bodyPr/>
        <a:lstStyle/>
        <a:p>
          <a:endParaRPr lang="en-US"/>
        </a:p>
      </dgm:t>
    </dgm:pt>
    <dgm:pt modelId="{061D5237-B660-493A-B8F1-A39FCB9291EC}" type="pres">
      <dgm:prSet presAssocID="{F71F4FC2-7255-4B5C-95E6-406A56739A6A}" presName="parTrans" presStyleLbl="sibTrans2D1" presStyleIdx="2" presStyleCnt="4"/>
      <dgm:spPr/>
      <dgm:t>
        <a:bodyPr/>
        <a:lstStyle/>
        <a:p>
          <a:endParaRPr lang="en-US"/>
        </a:p>
      </dgm:t>
    </dgm:pt>
    <dgm:pt modelId="{A70CE02D-E947-413C-AE39-AFF344BE2E5D}" type="pres">
      <dgm:prSet presAssocID="{F71F4FC2-7255-4B5C-95E6-406A56739A6A}" presName="connectorText" presStyleLbl="sibTrans2D1" presStyleIdx="2" presStyleCnt="4"/>
      <dgm:spPr/>
      <dgm:t>
        <a:bodyPr/>
        <a:lstStyle/>
        <a:p>
          <a:endParaRPr lang="en-US"/>
        </a:p>
      </dgm:t>
    </dgm:pt>
    <dgm:pt modelId="{FDA32A23-D34B-4358-B9F0-D29B74D2C37B}" type="pres">
      <dgm:prSet presAssocID="{1CA7BA34-813E-460F-A913-BF25CC25A196}" presName="node" presStyleLbl="node1" presStyleIdx="2" presStyleCnt="4" custScaleX="187886" custScaleY="67426" custRadScaleRad="100142">
        <dgm:presLayoutVars>
          <dgm:bulletEnabled val="1"/>
        </dgm:presLayoutVars>
      </dgm:prSet>
      <dgm:spPr/>
      <dgm:t>
        <a:bodyPr/>
        <a:lstStyle/>
        <a:p>
          <a:endParaRPr lang="en-US"/>
        </a:p>
      </dgm:t>
    </dgm:pt>
    <dgm:pt modelId="{693CDE52-CBFE-4942-9CA9-965800CC18B6}" type="pres">
      <dgm:prSet presAssocID="{1BD35912-62BD-4582-A093-20FADD3DDB43}" presName="parTrans" presStyleLbl="sibTrans2D1" presStyleIdx="3" presStyleCnt="4"/>
      <dgm:spPr/>
      <dgm:t>
        <a:bodyPr/>
        <a:lstStyle/>
        <a:p>
          <a:endParaRPr lang="en-US"/>
        </a:p>
      </dgm:t>
    </dgm:pt>
    <dgm:pt modelId="{9F80A038-53D4-4E54-A550-93C35AB562B3}" type="pres">
      <dgm:prSet presAssocID="{1BD35912-62BD-4582-A093-20FADD3DDB43}" presName="connectorText" presStyleLbl="sibTrans2D1" presStyleIdx="3" presStyleCnt="4"/>
      <dgm:spPr/>
      <dgm:t>
        <a:bodyPr/>
        <a:lstStyle/>
        <a:p>
          <a:endParaRPr lang="en-US"/>
        </a:p>
      </dgm:t>
    </dgm:pt>
    <dgm:pt modelId="{5E735492-185A-4FFD-83B6-99404D4595EF}" type="pres">
      <dgm:prSet presAssocID="{83E38E14-7336-4EF3-8357-AEF87A44BAFC}" presName="node" presStyleLbl="node1" presStyleIdx="3" presStyleCnt="4" custScaleX="174591" custRadScaleRad="165935" custRadScaleInc="-2230">
        <dgm:presLayoutVars>
          <dgm:bulletEnabled val="1"/>
        </dgm:presLayoutVars>
      </dgm:prSet>
      <dgm:spPr/>
      <dgm:t>
        <a:bodyPr/>
        <a:lstStyle/>
        <a:p>
          <a:endParaRPr lang="en-US"/>
        </a:p>
      </dgm:t>
    </dgm:pt>
  </dgm:ptLst>
  <dgm:cxnLst>
    <dgm:cxn modelId="{6C17AF80-8F6F-4A16-BE6D-A1BF7280320F}" type="presOf" srcId="{1CA7BA34-813E-460F-A913-BF25CC25A196}" destId="{FDA32A23-D34B-4358-B9F0-D29B74D2C37B}" srcOrd="0" destOrd="0" presId="urn:microsoft.com/office/officeart/2005/8/layout/radial5"/>
    <dgm:cxn modelId="{C3A2A236-2DCB-4383-9544-412E81F3A2FF}" type="presOf" srcId="{44071996-AABB-4331-8A2F-3C4FD9F20249}" destId="{8834D8AD-4921-437A-8C77-FD2280283B3B}" srcOrd="0" destOrd="0" presId="urn:microsoft.com/office/officeart/2005/8/layout/radial5"/>
    <dgm:cxn modelId="{9EB4D22F-09EF-49E5-95F1-30D60590ACAF}" type="presOf" srcId="{5E26ED6D-E584-4109-87B0-95B22F3AD86F}" destId="{0DB9FE56-D4E2-4472-AAB4-BAC1D0D41AB5}" srcOrd="0" destOrd="0" presId="urn:microsoft.com/office/officeart/2005/8/layout/radial5"/>
    <dgm:cxn modelId="{88EE9867-C385-4E08-8AFE-F7BE67374A27}" type="presOf" srcId="{DF1B6A07-8179-4B03-8D93-33262EF78DBE}" destId="{0ACD764B-7592-48C5-BDDE-CF94A0E320C2}" srcOrd="0" destOrd="0" presId="urn:microsoft.com/office/officeart/2005/8/layout/radial5"/>
    <dgm:cxn modelId="{04D1D925-DF1F-42A9-9BC1-16CEA798B08D}" type="presOf" srcId="{F71F4FC2-7255-4B5C-95E6-406A56739A6A}" destId="{A70CE02D-E947-413C-AE39-AFF344BE2E5D}" srcOrd="1" destOrd="0" presId="urn:microsoft.com/office/officeart/2005/8/layout/radial5"/>
    <dgm:cxn modelId="{DCF137FC-83D8-4CA5-B21C-C00F001EF572}" type="presOf" srcId="{4B79656C-F538-49A4-9DAD-42F8DC6A748A}" destId="{28CD60B5-78A6-4BCD-8F24-A87AC4ABE935}" srcOrd="0" destOrd="0" presId="urn:microsoft.com/office/officeart/2005/8/layout/radial5"/>
    <dgm:cxn modelId="{3B88BEFE-3ACF-483A-8994-7CA73723FB3D}" srcId="{DF1B6A07-8179-4B03-8D93-33262EF78DBE}" destId="{4B79656C-F538-49A4-9DAD-42F8DC6A748A}" srcOrd="1" destOrd="0" parTransId="{59FAE42B-8135-480B-A45A-3CD3CED337C7}" sibTransId="{95F64EE9-F2AB-4910-A232-CB3317C1401E}"/>
    <dgm:cxn modelId="{653BC73B-A7D3-4DF5-A3E1-596EA5641364}" type="presOf" srcId="{59FAE42B-8135-480B-A45A-3CD3CED337C7}" destId="{14A21183-F684-4F97-9FBB-354802879D9E}" srcOrd="0" destOrd="0" presId="urn:microsoft.com/office/officeart/2005/8/layout/radial5"/>
    <dgm:cxn modelId="{F43E20D0-6656-4EF8-8794-C0B361510FD5}" type="presOf" srcId="{83E38E14-7336-4EF3-8357-AEF87A44BAFC}" destId="{5E735492-185A-4FFD-83B6-99404D4595EF}" srcOrd="0" destOrd="0" presId="urn:microsoft.com/office/officeart/2005/8/layout/radial5"/>
    <dgm:cxn modelId="{07DF5929-B6D3-4275-8B64-5CB044B04B99}" type="presOf" srcId="{1BD35912-62BD-4582-A093-20FADD3DDB43}" destId="{9F80A038-53D4-4E54-A550-93C35AB562B3}" srcOrd="1" destOrd="0" presId="urn:microsoft.com/office/officeart/2005/8/layout/radial5"/>
    <dgm:cxn modelId="{E9DAE8FE-1F5B-4D4A-B600-0B78DF72754B}" srcId="{DF1B6A07-8179-4B03-8D93-33262EF78DBE}" destId="{83E38E14-7336-4EF3-8357-AEF87A44BAFC}" srcOrd="3" destOrd="0" parTransId="{1BD35912-62BD-4582-A093-20FADD3DDB43}" sibTransId="{7B1645F2-D370-4EDA-9699-EF684533C698}"/>
    <dgm:cxn modelId="{051C00FF-4F18-48AC-BA63-5731795E8FAD}" type="presOf" srcId="{59FAE42B-8135-480B-A45A-3CD3CED337C7}" destId="{34C6190A-D2D0-4543-8AE1-38EB3B7B891B}" srcOrd="1" destOrd="0" presId="urn:microsoft.com/office/officeart/2005/8/layout/radial5"/>
    <dgm:cxn modelId="{533F15B3-9CFC-4451-B345-525AFC878F16}" type="presOf" srcId="{F71F4FC2-7255-4B5C-95E6-406A56739A6A}" destId="{061D5237-B660-493A-B8F1-A39FCB9291EC}" srcOrd="0" destOrd="0" presId="urn:microsoft.com/office/officeart/2005/8/layout/radial5"/>
    <dgm:cxn modelId="{A13898A8-53FF-413B-81CE-4FB34168A132}" type="presOf" srcId="{41B7C47C-7586-4C19-9A78-752D7C5D1389}" destId="{569DED32-D3C1-4833-8368-ACD4078E524B}" srcOrd="0" destOrd="0" presId="urn:microsoft.com/office/officeart/2005/8/layout/radial5"/>
    <dgm:cxn modelId="{936FC0C2-75B9-4C55-A703-ABD00D26262F}" srcId="{44071996-AABB-4331-8A2F-3C4FD9F20249}" destId="{DF1B6A07-8179-4B03-8D93-33262EF78DBE}" srcOrd="0" destOrd="0" parTransId="{69F43732-078D-4583-BC9E-EC83BC1F3F63}" sibTransId="{B09AEAD8-CF8A-4195-B065-FE7CE268E7C1}"/>
    <dgm:cxn modelId="{08DEA293-3A20-427B-8996-A2A465108913}" type="presOf" srcId="{1BD35912-62BD-4582-A093-20FADD3DDB43}" destId="{693CDE52-CBFE-4942-9CA9-965800CC18B6}" srcOrd="0" destOrd="0" presId="urn:microsoft.com/office/officeart/2005/8/layout/radial5"/>
    <dgm:cxn modelId="{DC433F7E-835E-46C5-BAC8-E3F1EBE8E511}" srcId="{DF1B6A07-8179-4B03-8D93-33262EF78DBE}" destId="{41B7C47C-7586-4C19-9A78-752D7C5D1389}" srcOrd="0" destOrd="0" parTransId="{5E26ED6D-E584-4109-87B0-95B22F3AD86F}" sibTransId="{8000F2C9-8AD6-4465-92BB-BEF1F67FF576}"/>
    <dgm:cxn modelId="{4F46F161-E79A-44DF-A321-6B7D75BC525C}" srcId="{DF1B6A07-8179-4B03-8D93-33262EF78DBE}" destId="{1CA7BA34-813E-460F-A913-BF25CC25A196}" srcOrd="2" destOrd="0" parTransId="{F71F4FC2-7255-4B5C-95E6-406A56739A6A}" sibTransId="{A64AFE5B-C6E2-4018-8C91-31C2A28DAB06}"/>
    <dgm:cxn modelId="{5757AA61-750D-4072-9B83-823DE7FD3DE0}" type="presOf" srcId="{5E26ED6D-E584-4109-87B0-95B22F3AD86F}" destId="{D3CC86EF-711F-4E22-B52C-FA11847B1FDB}" srcOrd="1" destOrd="0" presId="urn:microsoft.com/office/officeart/2005/8/layout/radial5"/>
    <dgm:cxn modelId="{4D231B75-13AF-4D7D-B277-A9EAF9BF17DF}" type="presParOf" srcId="{8834D8AD-4921-437A-8C77-FD2280283B3B}" destId="{0ACD764B-7592-48C5-BDDE-CF94A0E320C2}" srcOrd="0" destOrd="0" presId="urn:microsoft.com/office/officeart/2005/8/layout/radial5"/>
    <dgm:cxn modelId="{B3740513-902E-4539-A4CF-F41434769939}" type="presParOf" srcId="{8834D8AD-4921-437A-8C77-FD2280283B3B}" destId="{0DB9FE56-D4E2-4472-AAB4-BAC1D0D41AB5}" srcOrd="1" destOrd="0" presId="urn:microsoft.com/office/officeart/2005/8/layout/radial5"/>
    <dgm:cxn modelId="{A8CB9A9B-55CD-429B-84A5-E3828609DC3B}" type="presParOf" srcId="{0DB9FE56-D4E2-4472-AAB4-BAC1D0D41AB5}" destId="{D3CC86EF-711F-4E22-B52C-FA11847B1FDB}" srcOrd="0" destOrd="0" presId="urn:microsoft.com/office/officeart/2005/8/layout/radial5"/>
    <dgm:cxn modelId="{B74252B4-B19D-4E84-804F-183443C9C01D}" type="presParOf" srcId="{8834D8AD-4921-437A-8C77-FD2280283B3B}" destId="{569DED32-D3C1-4833-8368-ACD4078E524B}" srcOrd="2" destOrd="0" presId="urn:microsoft.com/office/officeart/2005/8/layout/radial5"/>
    <dgm:cxn modelId="{FCE0759F-F2D8-4045-961C-2326FBD989BE}" type="presParOf" srcId="{8834D8AD-4921-437A-8C77-FD2280283B3B}" destId="{14A21183-F684-4F97-9FBB-354802879D9E}" srcOrd="3" destOrd="0" presId="urn:microsoft.com/office/officeart/2005/8/layout/radial5"/>
    <dgm:cxn modelId="{BE9C51ED-8E63-40D9-8146-69E1A7CF7E0E}" type="presParOf" srcId="{14A21183-F684-4F97-9FBB-354802879D9E}" destId="{34C6190A-D2D0-4543-8AE1-38EB3B7B891B}" srcOrd="0" destOrd="0" presId="urn:microsoft.com/office/officeart/2005/8/layout/radial5"/>
    <dgm:cxn modelId="{C176FDD0-E9AF-45F0-8D38-C81AD81D35B0}" type="presParOf" srcId="{8834D8AD-4921-437A-8C77-FD2280283B3B}" destId="{28CD60B5-78A6-4BCD-8F24-A87AC4ABE935}" srcOrd="4" destOrd="0" presId="urn:microsoft.com/office/officeart/2005/8/layout/radial5"/>
    <dgm:cxn modelId="{5CB5CA68-9EA8-41DC-AF8C-14814A8F206A}" type="presParOf" srcId="{8834D8AD-4921-437A-8C77-FD2280283B3B}" destId="{061D5237-B660-493A-B8F1-A39FCB9291EC}" srcOrd="5" destOrd="0" presId="urn:microsoft.com/office/officeart/2005/8/layout/radial5"/>
    <dgm:cxn modelId="{E0E4EBBC-C4F5-419E-B24A-3E1E9C72973B}" type="presParOf" srcId="{061D5237-B660-493A-B8F1-A39FCB9291EC}" destId="{A70CE02D-E947-413C-AE39-AFF344BE2E5D}" srcOrd="0" destOrd="0" presId="urn:microsoft.com/office/officeart/2005/8/layout/radial5"/>
    <dgm:cxn modelId="{F7BB7AF8-E27D-47C0-AE60-2A6592FE3DC6}" type="presParOf" srcId="{8834D8AD-4921-437A-8C77-FD2280283B3B}" destId="{FDA32A23-D34B-4358-B9F0-D29B74D2C37B}" srcOrd="6" destOrd="0" presId="urn:microsoft.com/office/officeart/2005/8/layout/radial5"/>
    <dgm:cxn modelId="{2F4EC70D-4C79-46B7-B380-4E2228BED585}" type="presParOf" srcId="{8834D8AD-4921-437A-8C77-FD2280283B3B}" destId="{693CDE52-CBFE-4942-9CA9-965800CC18B6}" srcOrd="7" destOrd="0" presId="urn:microsoft.com/office/officeart/2005/8/layout/radial5"/>
    <dgm:cxn modelId="{15E70C16-86A9-4065-BBF1-E4401BBA1947}" type="presParOf" srcId="{693CDE52-CBFE-4942-9CA9-965800CC18B6}" destId="{9F80A038-53D4-4E54-A550-93C35AB562B3}" srcOrd="0" destOrd="0" presId="urn:microsoft.com/office/officeart/2005/8/layout/radial5"/>
    <dgm:cxn modelId="{791745D1-EEF1-4DC0-82E3-542783BC33AF}" type="presParOf" srcId="{8834D8AD-4921-437A-8C77-FD2280283B3B}" destId="{5E735492-185A-4FFD-83B6-99404D4595EF}" srcOrd="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7906D0-3F64-4BC5-8485-F54FD66CE83A}" type="doc">
      <dgm:prSet loTypeId="urn:microsoft.com/office/officeart/2005/8/layout/matrix1" loCatId="matrix" qsTypeId="urn:microsoft.com/office/officeart/2005/8/quickstyle/simple1" qsCatId="simple" csTypeId="urn:microsoft.com/office/officeart/2005/8/colors/colorful3" csCatId="colorful" phldr="1"/>
      <dgm:spPr/>
      <dgm:t>
        <a:bodyPr/>
        <a:lstStyle/>
        <a:p>
          <a:endParaRPr lang="en-US"/>
        </a:p>
      </dgm:t>
    </dgm:pt>
    <dgm:pt modelId="{69DDAE08-805B-4B34-B389-5AC8B173DF27}">
      <dgm:prSet phldrT="[Text]" custT="1"/>
      <dgm:spPr/>
      <dgm:t>
        <a:bodyPr/>
        <a:lstStyle/>
        <a:p>
          <a:r>
            <a:rPr lang="sr-Cyrl-RS" sz="2000" b="1" dirty="0" smtClean="0">
              <a:latin typeface="Times New Roman" pitchFamily="18" charset="0"/>
              <a:cs typeface="Times New Roman" pitchFamily="18" charset="0"/>
            </a:rPr>
            <a:t>ХЕМОМЕТРИЈА</a:t>
          </a:r>
          <a:endParaRPr lang="en-US" sz="2000" b="1" dirty="0">
            <a:latin typeface="Times New Roman" pitchFamily="18" charset="0"/>
            <a:cs typeface="Times New Roman" pitchFamily="18" charset="0"/>
          </a:endParaRPr>
        </a:p>
      </dgm:t>
    </dgm:pt>
    <dgm:pt modelId="{90B923CC-311C-42C4-8D1C-15CD7EE36012}" type="parTrans" cxnId="{290667F7-840E-43BA-A2F7-1A6106620AB1}">
      <dgm:prSet/>
      <dgm:spPr/>
      <dgm:t>
        <a:bodyPr/>
        <a:lstStyle/>
        <a:p>
          <a:endParaRPr lang="en-US" sz="2000">
            <a:latin typeface="Times New Roman" pitchFamily="18" charset="0"/>
            <a:cs typeface="Times New Roman" pitchFamily="18" charset="0"/>
          </a:endParaRPr>
        </a:p>
      </dgm:t>
    </dgm:pt>
    <dgm:pt modelId="{68E9FFC1-96BA-41E7-ACA1-6A050D759721}" type="sibTrans" cxnId="{290667F7-840E-43BA-A2F7-1A6106620AB1}">
      <dgm:prSet/>
      <dgm:spPr/>
      <dgm:t>
        <a:bodyPr/>
        <a:lstStyle/>
        <a:p>
          <a:endParaRPr lang="en-US" sz="2000">
            <a:latin typeface="Times New Roman" pitchFamily="18" charset="0"/>
            <a:cs typeface="Times New Roman" pitchFamily="18" charset="0"/>
          </a:endParaRPr>
        </a:p>
      </dgm:t>
    </dgm:pt>
    <dgm:pt modelId="{BFAF0297-5632-466A-9F55-73BB07A94B95}">
      <dgm:prSet phldrT="[Text]" custT="1"/>
      <dgm:spPr>
        <a:solidFill>
          <a:schemeClr val="tx1">
            <a:lumMod val="75000"/>
            <a:lumOff val="25000"/>
          </a:schemeClr>
        </a:solidFill>
      </dgm:spPr>
      <dgm:t>
        <a:bodyPr/>
        <a:lstStyle/>
        <a:p>
          <a:pPr algn="l"/>
          <a:r>
            <a:rPr lang="sr-Cyrl-RS" sz="2000" b="0" dirty="0" smtClean="0">
              <a:solidFill>
                <a:schemeClr val="bg1"/>
              </a:solidFill>
              <a:latin typeface="Times New Roman" pitchFamily="18" charset="0"/>
              <a:cs typeface="Times New Roman" pitchFamily="18" charset="0"/>
            </a:rPr>
            <a:t>Контрола квалитета лабораторијских резултата, стандардизација и интерпретација лабораторијских тестова у мониторингу болести.</a:t>
          </a:r>
          <a:endParaRPr lang="en-US" sz="2000" b="0" dirty="0">
            <a:solidFill>
              <a:schemeClr val="bg1"/>
            </a:solidFill>
            <a:latin typeface="Times New Roman" pitchFamily="18" charset="0"/>
            <a:cs typeface="Times New Roman" pitchFamily="18" charset="0"/>
          </a:endParaRPr>
        </a:p>
      </dgm:t>
    </dgm:pt>
    <dgm:pt modelId="{4A98418E-C383-46A4-B8DF-150416EF5014}" type="parTrans" cxnId="{52CD1794-F585-4DAA-A4EA-4835354FE9C7}">
      <dgm:prSet/>
      <dgm:spPr/>
      <dgm:t>
        <a:bodyPr/>
        <a:lstStyle/>
        <a:p>
          <a:endParaRPr lang="en-US" sz="2000">
            <a:latin typeface="Times New Roman" pitchFamily="18" charset="0"/>
            <a:cs typeface="Times New Roman" pitchFamily="18" charset="0"/>
          </a:endParaRPr>
        </a:p>
      </dgm:t>
    </dgm:pt>
    <dgm:pt modelId="{7C429BE6-6E07-4B89-9709-BFBF64F0FE54}" type="sibTrans" cxnId="{52CD1794-F585-4DAA-A4EA-4835354FE9C7}">
      <dgm:prSet/>
      <dgm:spPr/>
      <dgm:t>
        <a:bodyPr/>
        <a:lstStyle/>
        <a:p>
          <a:endParaRPr lang="en-US" sz="2000">
            <a:latin typeface="Times New Roman" pitchFamily="18" charset="0"/>
            <a:cs typeface="Times New Roman" pitchFamily="18" charset="0"/>
          </a:endParaRPr>
        </a:p>
      </dgm:t>
    </dgm:pt>
    <dgm:pt modelId="{77E6BFEF-EFC7-46E5-8F44-09CEE9BAB3F6}">
      <dgm:prSet phldrT="[Text]" custT="1"/>
      <dgm:spPr>
        <a:solidFill>
          <a:schemeClr val="accent2">
            <a:lumMod val="50000"/>
          </a:schemeClr>
        </a:solidFill>
      </dgm:spPr>
      <dgm:t>
        <a:bodyPr/>
        <a:lstStyle/>
        <a:p>
          <a:pPr algn="r"/>
          <a:r>
            <a:rPr lang="sr-Cyrl-RS" sz="2000" b="0" dirty="0" smtClean="0">
              <a:solidFill>
                <a:schemeClr val="bg1"/>
              </a:solidFill>
              <a:latin typeface="Times New Roman" pitchFamily="18" charset="0"/>
              <a:cs typeface="Times New Roman" pitchFamily="18" charset="0"/>
            </a:rPr>
            <a:t>Дијагноза и детекција значајних промена стања пацијента током лечења и клиничке неге и предвиђање будућег стања пацијента. </a:t>
          </a:r>
          <a:endParaRPr lang="en-US" sz="2000" b="0" dirty="0">
            <a:solidFill>
              <a:schemeClr val="bg1"/>
            </a:solidFill>
            <a:latin typeface="Times New Roman" pitchFamily="18" charset="0"/>
            <a:cs typeface="Times New Roman" pitchFamily="18" charset="0"/>
          </a:endParaRPr>
        </a:p>
      </dgm:t>
    </dgm:pt>
    <dgm:pt modelId="{75A29CF3-F86B-48A2-8983-08FC5ED6F2BB}" type="parTrans" cxnId="{478D9FFE-D8F2-4EA9-BC38-00DAAEE76CAB}">
      <dgm:prSet/>
      <dgm:spPr/>
      <dgm:t>
        <a:bodyPr/>
        <a:lstStyle/>
        <a:p>
          <a:endParaRPr lang="en-US" sz="2000">
            <a:latin typeface="Times New Roman" pitchFamily="18" charset="0"/>
            <a:cs typeface="Times New Roman" pitchFamily="18" charset="0"/>
          </a:endParaRPr>
        </a:p>
      </dgm:t>
    </dgm:pt>
    <dgm:pt modelId="{A4F2E298-83DF-493C-8CB1-6198EA728C1E}" type="sibTrans" cxnId="{478D9FFE-D8F2-4EA9-BC38-00DAAEE76CAB}">
      <dgm:prSet/>
      <dgm:spPr/>
      <dgm:t>
        <a:bodyPr/>
        <a:lstStyle/>
        <a:p>
          <a:endParaRPr lang="en-US" sz="2000">
            <a:latin typeface="Times New Roman" pitchFamily="18" charset="0"/>
            <a:cs typeface="Times New Roman" pitchFamily="18" charset="0"/>
          </a:endParaRPr>
        </a:p>
      </dgm:t>
    </dgm:pt>
    <dgm:pt modelId="{88B62E1B-09FD-4024-BCD1-488D85493FAC}">
      <dgm:prSet custT="1"/>
      <dgm:spPr/>
      <dgm:t>
        <a:bodyPr/>
        <a:lstStyle/>
        <a:p>
          <a:pPr algn="l"/>
          <a:r>
            <a:rPr lang="sr-Cyrl-RS" sz="2000" dirty="0" smtClean="0">
              <a:latin typeface="Times New Roman" pitchFamily="18" charset="0"/>
              <a:cs typeface="Times New Roman" pitchFamily="18" charset="0"/>
            </a:rPr>
            <a:t>Синтеза лекова, развој и дизајн метода за откривање нових лекова, испитивање механизма дејства лекова, </a:t>
          </a:r>
          <a:r>
            <a:rPr lang="en-US" sz="2000" i="1" dirty="0" smtClean="0">
              <a:latin typeface="Times New Roman" pitchFamily="18" charset="0"/>
              <a:cs typeface="Times New Roman" pitchFamily="18" charset="0"/>
            </a:rPr>
            <a:t>SAR (</a:t>
          </a:r>
          <a:r>
            <a:rPr lang="en-US" sz="2000" b="0" i="1" dirty="0" smtClean="0">
              <a:latin typeface="Times New Roman" pitchFamily="18" charset="0"/>
              <a:cs typeface="Times New Roman" pitchFamily="18" charset="0"/>
            </a:rPr>
            <a:t>Structure–activity relationship</a:t>
          </a:r>
          <a:r>
            <a:rPr lang="en-US" sz="2000" b="0" i="0" dirty="0" smtClean="0">
              <a:latin typeface="Times New Roman" pitchFamily="18" charset="0"/>
              <a:cs typeface="Times New Roman" pitchFamily="18" charset="0"/>
            </a:rPr>
            <a:t>)</a:t>
          </a:r>
          <a:r>
            <a:rPr lang="en-US" sz="20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dgm:t>
    </dgm:pt>
    <dgm:pt modelId="{03A57A55-0B6B-4383-9013-2C16591A51B1}" type="parTrans" cxnId="{6EBE8751-35C8-4FEE-A431-53C3E7FA0363}">
      <dgm:prSet/>
      <dgm:spPr/>
      <dgm:t>
        <a:bodyPr/>
        <a:lstStyle/>
        <a:p>
          <a:endParaRPr lang="en-US" sz="2000">
            <a:latin typeface="Times New Roman" pitchFamily="18" charset="0"/>
            <a:cs typeface="Times New Roman" pitchFamily="18" charset="0"/>
          </a:endParaRPr>
        </a:p>
      </dgm:t>
    </dgm:pt>
    <dgm:pt modelId="{228395A0-7770-4C5C-9D60-5EBC97C3D717}" type="sibTrans" cxnId="{6EBE8751-35C8-4FEE-A431-53C3E7FA0363}">
      <dgm:prSet/>
      <dgm:spPr/>
      <dgm:t>
        <a:bodyPr/>
        <a:lstStyle/>
        <a:p>
          <a:endParaRPr lang="en-US" sz="2000">
            <a:latin typeface="Times New Roman" pitchFamily="18" charset="0"/>
            <a:cs typeface="Times New Roman" pitchFamily="18" charset="0"/>
          </a:endParaRPr>
        </a:p>
      </dgm:t>
    </dgm:pt>
    <dgm:pt modelId="{62644E04-6D88-41D2-AE05-822E33705EE7}">
      <dgm:prSet custT="1"/>
      <dgm:spPr/>
      <dgm:t>
        <a:bodyPr/>
        <a:lstStyle/>
        <a:p>
          <a:pPr algn="r"/>
          <a:r>
            <a:rPr lang="sr-Cyrl-RS" sz="2000" dirty="0" smtClean="0">
              <a:solidFill>
                <a:schemeClr val="bg1"/>
              </a:solidFill>
              <a:latin typeface="Times New Roman" pitchFamily="18" charset="0"/>
              <a:cs typeface="Times New Roman" pitchFamily="18" charset="0"/>
            </a:rPr>
            <a:t>Идентификација и утврђивање главноделујућих (или токсичних) супстанци различитих система, класификација и груписање различитих лековитих супстанци, биљних лекова или функционалне хране. </a:t>
          </a:r>
          <a:endParaRPr lang="en-US" sz="2000" dirty="0">
            <a:solidFill>
              <a:schemeClr val="bg1"/>
            </a:solidFill>
            <a:latin typeface="Times New Roman" pitchFamily="18" charset="0"/>
            <a:cs typeface="Times New Roman" pitchFamily="18" charset="0"/>
          </a:endParaRPr>
        </a:p>
      </dgm:t>
    </dgm:pt>
    <dgm:pt modelId="{1214C16C-6863-443B-9EE5-A1D630EE32D6}" type="parTrans" cxnId="{42820D9A-C45C-49BF-8C1F-64C198F1972D}">
      <dgm:prSet/>
      <dgm:spPr/>
      <dgm:t>
        <a:bodyPr/>
        <a:lstStyle/>
        <a:p>
          <a:endParaRPr lang="en-US" sz="2000">
            <a:latin typeface="Times New Roman" pitchFamily="18" charset="0"/>
            <a:cs typeface="Times New Roman" pitchFamily="18" charset="0"/>
          </a:endParaRPr>
        </a:p>
      </dgm:t>
    </dgm:pt>
    <dgm:pt modelId="{221898A1-8D55-46E6-A1F2-323D10844A6A}" type="sibTrans" cxnId="{42820D9A-C45C-49BF-8C1F-64C198F1972D}">
      <dgm:prSet/>
      <dgm:spPr/>
      <dgm:t>
        <a:bodyPr/>
        <a:lstStyle/>
        <a:p>
          <a:endParaRPr lang="en-US" sz="2000">
            <a:latin typeface="Times New Roman" pitchFamily="18" charset="0"/>
            <a:cs typeface="Times New Roman" pitchFamily="18" charset="0"/>
          </a:endParaRPr>
        </a:p>
      </dgm:t>
    </dgm:pt>
    <dgm:pt modelId="{1AFADB2B-E057-4ED5-A793-11467313E69D}" type="pres">
      <dgm:prSet presAssocID="{147906D0-3F64-4BC5-8485-F54FD66CE83A}" presName="diagram" presStyleCnt="0">
        <dgm:presLayoutVars>
          <dgm:chMax val="1"/>
          <dgm:dir/>
          <dgm:animLvl val="ctr"/>
          <dgm:resizeHandles val="exact"/>
        </dgm:presLayoutVars>
      </dgm:prSet>
      <dgm:spPr/>
      <dgm:t>
        <a:bodyPr/>
        <a:lstStyle/>
        <a:p>
          <a:endParaRPr lang="en-US"/>
        </a:p>
      </dgm:t>
    </dgm:pt>
    <dgm:pt modelId="{1EEA4197-FF4B-49D2-9C8E-539FA9B78FE3}" type="pres">
      <dgm:prSet presAssocID="{147906D0-3F64-4BC5-8485-F54FD66CE83A}" presName="matrix" presStyleCnt="0"/>
      <dgm:spPr/>
    </dgm:pt>
    <dgm:pt modelId="{9062B0F2-70B3-4A2A-9B89-1941C4F999CD}" type="pres">
      <dgm:prSet presAssocID="{147906D0-3F64-4BC5-8485-F54FD66CE83A}" presName="tile1" presStyleLbl="node1" presStyleIdx="0" presStyleCnt="4" custLinFactNeighborX="-1199"/>
      <dgm:spPr/>
      <dgm:t>
        <a:bodyPr/>
        <a:lstStyle/>
        <a:p>
          <a:endParaRPr lang="en-US"/>
        </a:p>
      </dgm:t>
    </dgm:pt>
    <dgm:pt modelId="{729D7EEC-E122-4133-9BBD-DF62A7C48553}" type="pres">
      <dgm:prSet presAssocID="{147906D0-3F64-4BC5-8485-F54FD66CE83A}" presName="tile1text" presStyleLbl="node1" presStyleIdx="0" presStyleCnt="4">
        <dgm:presLayoutVars>
          <dgm:chMax val="0"/>
          <dgm:chPref val="0"/>
          <dgm:bulletEnabled val="1"/>
        </dgm:presLayoutVars>
      </dgm:prSet>
      <dgm:spPr/>
      <dgm:t>
        <a:bodyPr/>
        <a:lstStyle/>
        <a:p>
          <a:endParaRPr lang="en-US"/>
        </a:p>
      </dgm:t>
    </dgm:pt>
    <dgm:pt modelId="{EEECF488-3CFF-4D55-9F16-17251555BAA1}" type="pres">
      <dgm:prSet presAssocID="{147906D0-3F64-4BC5-8485-F54FD66CE83A}" presName="tile2" presStyleLbl="node1" presStyleIdx="1" presStyleCnt="4"/>
      <dgm:spPr/>
      <dgm:t>
        <a:bodyPr/>
        <a:lstStyle/>
        <a:p>
          <a:endParaRPr lang="en-US"/>
        </a:p>
      </dgm:t>
    </dgm:pt>
    <dgm:pt modelId="{377357E7-B105-484F-9D87-40AF831A08F8}" type="pres">
      <dgm:prSet presAssocID="{147906D0-3F64-4BC5-8485-F54FD66CE83A}" presName="tile2text" presStyleLbl="node1" presStyleIdx="1" presStyleCnt="4">
        <dgm:presLayoutVars>
          <dgm:chMax val="0"/>
          <dgm:chPref val="0"/>
          <dgm:bulletEnabled val="1"/>
        </dgm:presLayoutVars>
      </dgm:prSet>
      <dgm:spPr/>
      <dgm:t>
        <a:bodyPr/>
        <a:lstStyle/>
        <a:p>
          <a:endParaRPr lang="en-US"/>
        </a:p>
      </dgm:t>
    </dgm:pt>
    <dgm:pt modelId="{84760B2D-9408-4C70-94C5-685962EB0EAB}" type="pres">
      <dgm:prSet presAssocID="{147906D0-3F64-4BC5-8485-F54FD66CE83A}" presName="tile3" presStyleLbl="node1" presStyleIdx="2" presStyleCnt="4"/>
      <dgm:spPr/>
      <dgm:t>
        <a:bodyPr/>
        <a:lstStyle/>
        <a:p>
          <a:endParaRPr lang="en-US"/>
        </a:p>
      </dgm:t>
    </dgm:pt>
    <dgm:pt modelId="{1375306F-8673-4836-9C1A-FA1C392FB7B4}" type="pres">
      <dgm:prSet presAssocID="{147906D0-3F64-4BC5-8485-F54FD66CE83A}" presName="tile3text" presStyleLbl="node1" presStyleIdx="2" presStyleCnt="4">
        <dgm:presLayoutVars>
          <dgm:chMax val="0"/>
          <dgm:chPref val="0"/>
          <dgm:bulletEnabled val="1"/>
        </dgm:presLayoutVars>
      </dgm:prSet>
      <dgm:spPr/>
      <dgm:t>
        <a:bodyPr/>
        <a:lstStyle/>
        <a:p>
          <a:endParaRPr lang="en-US"/>
        </a:p>
      </dgm:t>
    </dgm:pt>
    <dgm:pt modelId="{CBF4D85D-8572-4B4C-B1CF-2BBD48BBFFFC}" type="pres">
      <dgm:prSet presAssocID="{147906D0-3F64-4BC5-8485-F54FD66CE83A}" presName="tile4" presStyleLbl="node1" presStyleIdx="3" presStyleCnt="4"/>
      <dgm:spPr/>
      <dgm:t>
        <a:bodyPr/>
        <a:lstStyle/>
        <a:p>
          <a:endParaRPr lang="en-US"/>
        </a:p>
      </dgm:t>
    </dgm:pt>
    <dgm:pt modelId="{4E320968-0425-4376-A096-E9932D125AEE}" type="pres">
      <dgm:prSet presAssocID="{147906D0-3F64-4BC5-8485-F54FD66CE83A}" presName="tile4text" presStyleLbl="node1" presStyleIdx="3" presStyleCnt="4">
        <dgm:presLayoutVars>
          <dgm:chMax val="0"/>
          <dgm:chPref val="0"/>
          <dgm:bulletEnabled val="1"/>
        </dgm:presLayoutVars>
      </dgm:prSet>
      <dgm:spPr/>
      <dgm:t>
        <a:bodyPr/>
        <a:lstStyle/>
        <a:p>
          <a:endParaRPr lang="en-US"/>
        </a:p>
      </dgm:t>
    </dgm:pt>
    <dgm:pt modelId="{FB911F5A-A934-4FA6-B9FD-2294E017F453}" type="pres">
      <dgm:prSet presAssocID="{147906D0-3F64-4BC5-8485-F54FD66CE83A}" presName="centerTile" presStyleLbl="fgShp" presStyleIdx="0" presStyleCnt="1" custLinFactNeighborX="-999" custLinFactNeighborY="-1348">
        <dgm:presLayoutVars>
          <dgm:chMax val="0"/>
          <dgm:chPref val="0"/>
        </dgm:presLayoutVars>
      </dgm:prSet>
      <dgm:spPr/>
      <dgm:t>
        <a:bodyPr/>
        <a:lstStyle/>
        <a:p>
          <a:endParaRPr lang="en-US"/>
        </a:p>
      </dgm:t>
    </dgm:pt>
  </dgm:ptLst>
  <dgm:cxnLst>
    <dgm:cxn modelId="{30C9324E-A785-41BD-9452-23935E792067}" type="presOf" srcId="{77E6BFEF-EFC7-46E5-8F44-09CEE9BAB3F6}" destId="{EEECF488-3CFF-4D55-9F16-17251555BAA1}" srcOrd="0" destOrd="0" presId="urn:microsoft.com/office/officeart/2005/8/layout/matrix1"/>
    <dgm:cxn modelId="{7319AA75-49D8-4A7D-B74D-969E2AA69405}" type="presOf" srcId="{69DDAE08-805B-4B34-B389-5AC8B173DF27}" destId="{FB911F5A-A934-4FA6-B9FD-2294E017F453}" srcOrd="0" destOrd="0" presId="urn:microsoft.com/office/officeart/2005/8/layout/matrix1"/>
    <dgm:cxn modelId="{52CD1794-F585-4DAA-A4EA-4835354FE9C7}" srcId="{69DDAE08-805B-4B34-B389-5AC8B173DF27}" destId="{BFAF0297-5632-466A-9F55-73BB07A94B95}" srcOrd="0" destOrd="0" parTransId="{4A98418E-C383-46A4-B8DF-150416EF5014}" sibTransId="{7C429BE6-6E07-4B89-9709-BFBF64F0FE54}"/>
    <dgm:cxn modelId="{5C45FEA8-3EC1-4D73-91C7-F397FA7CBB1F}" type="presOf" srcId="{62644E04-6D88-41D2-AE05-822E33705EE7}" destId="{CBF4D85D-8572-4B4C-B1CF-2BBD48BBFFFC}" srcOrd="0" destOrd="0" presId="urn:microsoft.com/office/officeart/2005/8/layout/matrix1"/>
    <dgm:cxn modelId="{6EBE8751-35C8-4FEE-A431-53C3E7FA0363}" srcId="{69DDAE08-805B-4B34-B389-5AC8B173DF27}" destId="{88B62E1B-09FD-4024-BCD1-488D85493FAC}" srcOrd="2" destOrd="0" parTransId="{03A57A55-0B6B-4383-9013-2C16591A51B1}" sibTransId="{228395A0-7770-4C5C-9D60-5EBC97C3D717}"/>
    <dgm:cxn modelId="{A0EA2225-A894-430C-BD14-84581C393DBD}" type="presOf" srcId="{88B62E1B-09FD-4024-BCD1-488D85493FAC}" destId="{1375306F-8673-4836-9C1A-FA1C392FB7B4}" srcOrd="1" destOrd="0" presId="urn:microsoft.com/office/officeart/2005/8/layout/matrix1"/>
    <dgm:cxn modelId="{67423EFF-3226-42C3-801A-D4723AF2BDCD}" type="presOf" srcId="{BFAF0297-5632-466A-9F55-73BB07A94B95}" destId="{9062B0F2-70B3-4A2A-9B89-1941C4F999CD}" srcOrd="0" destOrd="0" presId="urn:microsoft.com/office/officeart/2005/8/layout/matrix1"/>
    <dgm:cxn modelId="{478D9FFE-D8F2-4EA9-BC38-00DAAEE76CAB}" srcId="{69DDAE08-805B-4B34-B389-5AC8B173DF27}" destId="{77E6BFEF-EFC7-46E5-8F44-09CEE9BAB3F6}" srcOrd="1" destOrd="0" parTransId="{75A29CF3-F86B-48A2-8983-08FC5ED6F2BB}" sibTransId="{A4F2E298-83DF-493C-8CB1-6198EA728C1E}"/>
    <dgm:cxn modelId="{4A71D343-EC38-4D84-8D9A-C68F763887C0}" type="presOf" srcId="{147906D0-3F64-4BC5-8485-F54FD66CE83A}" destId="{1AFADB2B-E057-4ED5-A793-11467313E69D}" srcOrd="0" destOrd="0" presId="urn:microsoft.com/office/officeart/2005/8/layout/matrix1"/>
    <dgm:cxn modelId="{391D5244-A81B-40F0-8822-1E8F6E8E82B3}" type="presOf" srcId="{88B62E1B-09FD-4024-BCD1-488D85493FAC}" destId="{84760B2D-9408-4C70-94C5-685962EB0EAB}" srcOrd="0" destOrd="0" presId="urn:microsoft.com/office/officeart/2005/8/layout/matrix1"/>
    <dgm:cxn modelId="{42820D9A-C45C-49BF-8C1F-64C198F1972D}" srcId="{69DDAE08-805B-4B34-B389-5AC8B173DF27}" destId="{62644E04-6D88-41D2-AE05-822E33705EE7}" srcOrd="3" destOrd="0" parTransId="{1214C16C-6863-443B-9EE5-A1D630EE32D6}" sibTransId="{221898A1-8D55-46E6-A1F2-323D10844A6A}"/>
    <dgm:cxn modelId="{58D8BE5D-13D0-4DB3-97FA-BEDD979EE387}" type="presOf" srcId="{77E6BFEF-EFC7-46E5-8F44-09CEE9BAB3F6}" destId="{377357E7-B105-484F-9D87-40AF831A08F8}" srcOrd="1" destOrd="0" presId="urn:microsoft.com/office/officeart/2005/8/layout/matrix1"/>
    <dgm:cxn modelId="{290667F7-840E-43BA-A2F7-1A6106620AB1}" srcId="{147906D0-3F64-4BC5-8485-F54FD66CE83A}" destId="{69DDAE08-805B-4B34-B389-5AC8B173DF27}" srcOrd="0" destOrd="0" parTransId="{90B923CC-311C-42C4-8D1C-15CD7EE36012}" sibTransId="{68E9FFC1-96BA-41E7-ACA1-6A050D759721}"/>
    <dgm:cxn modelId="{CFEFA8FA-F7F7-4CAE-BD2E-EF461171775E}" type="presOf" srcId="{BFAF0297-5632-466A-9F55-73BB07A94B95}" destId="{729D7EEC-E122-4133-9BBD-DF62A7C48553}" srcOrd="1" destOrd="0" presId="urn:microsoft.com/office/officeart/2005/8/layout/matrix1"/>
    <dgm:cxn modelId="{CC25550E-AC42-4906-BB3B-A179AF7DD687}" type="presOf" srcId="{62644E04-6D88-41D2-AE05-822E33705EE7}" destId="{4E320968-0425-4376-A096-E9932D125AEE}" srcOrd="1" destOrd="0" presId="urn:microsoft.com/office/officeart/2005/8/layout/matrix1"/>
    <dgm:cxn modelId="{9F953E31-118B-4C74-8C58-6C1EE61F8406}" type="presParOf" srcId="{1AFADB2B-E057-4ED5-A793-11467313E69D}" destId="{1EEA4197-FF4B-49D2-9C8E-539FA9B78FE3}" srcOrd="0" destOrd="0" presId="urn:microsoft.com/office/officeart/2005/8/layout/matrix1"/>
    <dgm:cxn modelId="{17193C71-67EF-4D36-AC2B-B734F953E34A}" type="presParOf" srcId="{1EEA4197-FF4B-49D2-9C8E-539FA9B78FE3}" destId="{9062B0F2-70B3-4A2A-9B89-1941C4F999CD}" srcOrd="0" destOrd="0" presId="urn:microsoft.com/office/officeart/2005/8/layout/matrix1"/>
    <dgm:cxn modelId="{C6F928AC-BE93-49D6-9D16-A2D9F0E64313}" type="presParOf" srcId="{1EEA4197-FF4B-49D2-9C8E-539FA9B78FE3}" destId="{729D7EEC-E122-4133-9BBD-DF62A7C48553}" srcOrd="1" destOrd="0" presId="urn:microsoft.com/office/officeart/2005/8/layout/matrix1"/>
    <dgm:cxn modelId="{59556DF7-A5B3-4A12-921F-1574018136D8}" type="presParOf" srcId="{1EEA4197-FF4B-49D2-9C8E-539FA9B78FE3}" destId="{EEECF488-3CFF-4D55-9F16-17251555BAA1}" srcOrd="2" destOrd="0" presId="urn:microsoft.com/office/officeart/2005/8/layout/matrix1"/>
    <dgm:cxn modelId="{3F8C0563-9F8D-4CA7-9133-C20FABC49202}" type="presParOf" srcId="{1EEA4197-FF4B-49D2-9C8E-539FA9B78FE3}" destId="{377357E7-B105-484F-9D87-40AF831A08F8}" srcOrd="3" destOrd="0" presId="urn:microsoft.com/office/officeart/2005/8/layout/matrix1"/>
    <dgm:cxn modelId="{46A004FA-B490-4B98-B192-2E6955CDF57A}" type="presParOf" srcId="{1EEA4197-FF4B-49D2-9C8E-539FA9B78FE3}" destId="{84760B2D-9408-4C70-94C5-685962EB0EAB}" srcOrd="4" destOrd="0" presId="urn:microsoft.com/office/officeart/2005/8/layout/matrix1"/>
    <dgm:cxn modelId="{95100FE9-5254-47F0-B85E-B279B861BFB5}" type="presParOf" srcId="{1EEA4197-FF4B-49D2-9C8E-539FA9B78FE3}" destId="{1375306F-8673-4836-9C1A-FA1C392FB7B4}" srcOrd="5" destOrd="0" presId="urn:microsoft.com/office/officeart/2005/8/layout/matrix1"/>
    <dgm:cxn modelId="{8563A4E2-0082-4EFE-B3BE-0FBC0E70E5FE}" type="presParOf" srcId="{1EEA4197-FF4B-49D2-9C8E-539FA9B78FE3}" destId="{CBF4D85D-8572-4B4C-B1CF-2BBD48BBFFFC}" srcOrd="6" destOrd="0" presId="urn:microsoft.com/office/officeart/2005/8/layout/matrix1"/>
    <dgm:cxn modelId="{C38E9B22-F563-40EA-8DBF-4DA0231008FB}" type="presParOf" srcId="{1EEA4197-FF4B-49D2-9C8E-539FA9B78FE3}" destId="{4E320968-0425-4376-A096-E9932D125AEE}" srcOrd="7" destOrd="0" presId="urn:microsoft.com/office/officeart/2005/8/layout/matrix1"/>
    <dgm:cxn modelId="{C655042F-EF00-4A94-80DD-CB30EA085790}" type="presParOf" srcId="{1AFADB2B-E057-4ED5-A793-11467313E69D}" destId="{FB911F5A-A934-4FA6-B9FD-2294E017F453}"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152FDF-EAC8-4528-A343-B7155CDA17DC}" type="doc">
      <dgm:prSet loTypeId="urn:microsoft.com/office/officeart/2005/8/layout/process2" loCatId="process" qsTypeId="urn:microsoft.com/office/officeart/2005/8/quickstyle/simple1" qsCatId="simple" csTypeId="urn:microsoft.com/office/officeart/2005/8/colors/colorful4" csCatId="colorful" phldr="1"/>
      <dgm:spPr/>
    </dgm:pt>
    <dgm:pt modelId="{AE7DF8D9-7618-40CF-B702-C6BF21D362AB}">
      <dgm:prSet phldrT="[Text]"/>
      <dgm:spPr/>
      <dgm:t>
        <a:bodyPr/>
        <a:lstStyle/>
        <a:p>
          <a:r>
            <a:rPr lang="sr-Cyrl-RS" dirty="0" smtClean="0">
              <a:solidFill>
                <a:schemeClr val="tx1"/>
              </a:solidFill>
              <a:latin typeface="Times New Roman" pitchFamily="18" charset="0"/>
              <a:cs typeface="Times New Roman" pitchFamily="18" charset="0"/>
            </a:rPr>
            <a:t>Мерење</a:t>
          </a:r>
          <a:endParaRPr lang="en-US" dirty="0">
            <a:solidFill>
              <a:schemeClr val="tx1"/>
            </a:solidFill>
            <a:latin typeface="Times New Roman" pitchFamily="18" charset="0"/>
            <a:cs typeface="Times New Roman" pitchFamily="18" charset="0"/>
          </a:endParaRPr>
        </a:p>
      </dgm:t>
    </dgm:pt>
    <dgm:pt modelId="{39DDA386-6A79-4688-AA09-FC53C7E9930F}" type="parTrans" cxnId="{09810164-35EE-4DE2-AD5C-DD089BDD2D20}">
      <dgm:prSet/>
      <dgm:spPr/>
      <dgm:t>
        <a:bodyPr/>
        <a:lstStyle/>
        <a:p>
          <a:endParaRPr lang="en-US"/>
        </a:p>
      </dgm:t>
    </dgm:pt>
    <dgm:pt modelId="{51F54EB1-B865-4F3B-9B18-D607573AE1DD}" type="sibTrans" cxnId="{09810164-35EE-4DE2-AD5C-DD089BDD2D20}">
      <dgm:prSet/>
      <dgm:spPr/>
      <dgm:t>
        <a:bodyPr/>
        <a:lstStyle/>
        <a:p>
          <a:endParaRPr lang="en-US"/>
        </a:p>
      </dgm:t>
    </dgm:pt>
    <dgm:pt modelId="{E32F32F9-779E-4318-A36C-67B07DAFFF57}">
      <dgm:prSet phldrT="[Text]"/>
      <dgm:spPr/>
      <dgm:t>
        <a:bodyPr/>
        <a:lstStyle/>
        <a:p>
          <a:r>
            <a:rPr lang="sr-Cyrl-RS" dirty="0" smtClean="0">
              <a:solidFill>
                <a:schemeClr val="tx1"/>
              </a:solidFill>
              <a:latin typeface="Times New Roman" pitchFamily="18" charset="0"/>
              <a:cs typeface="Times New Roman" pitchFamily="18" charset="0"/>
            </a:rPr>
            <a:t>Подаци</a:t>
          </a:r>
          <a:endParaRPr lang="en-US" dirty="0">
            <a:solidFill>
              <a:schemeClr val="tx1"/>
            </a:solidFill>
            <a:latin typeface="Times New Roman" pitchFamily="18" charset="0"/>
            <a:cs typeface="Times New Roman" pitchFamily="18" charset="0"/>
          </a:endParaRPr>
        </a:p>
      </dgm:t>
    </dgm:pt>
    <dgm:pt modelId="{D24B2797-AEC3-45A7-948C-D0B38E0B87F0}" type="parTrans" cxnId="{27E3408C-B5B3-482A-A362-BF8D9647D749}">
      <dgm:prSet/>
      <dgm:spPr/>
      <dgm:t>
        <a:bodyPr/>
        <a:lstStyle/>
        <a:p>
          <a:endParaRPr lang="en-US"/>
        </a:p>
      </dgm:t>
    </dgm:pt>
    <dgm:pt modelId="{8C10B76C-FC2D-462B-B92B-1CB669A00C82}" type="sibTrans" cxnId="{27E3408C-B5B3-482A-A362-BF8D9647D749}">
      <dgm:prSet/>
      <dgm:spPr/>
      <dgm:t>
        <a:bodyPr/>
        <a:lstStyle/>
        <a:p>
          <a:endParaRPr lang="en-US"/>
        </a:p>
      </dgm:t>
    </dgm:pt>
    <dgm:pt modelId="{8E69F4DD-0273-41C8-868B-A15CDB7A036D}">
      <dgm:prSet phldrT="[Text]"/>
      <dgm:spPr/>
      <dgm:t>
        <a:bodyPr/>
        <a:lstStyle/>
        <a:p>
          <a:r>
            <a:rPr lang="sr-Cyrl-RS" dirty="0" smtClean="0">
              <a:solidFill>
                <a:schemeClr val="tx1"/>
              </a:solidFill>
              <a:latin typeface="Times New Roman" pitchFamily="18" charset="0"/>
              <a:cs typeface="Times New Roman" pitchFamily="18" charset="0"/>
            </a:rPr>
            <a:t>Информације</a:t>
          </a:r>
          <a:endParaRPr lang="en-US" dirty="0">
            <a:solidFill>
              <a:schemeClr val="tx1"/>
            </a:solidFill>
            <a:latin typeface="Times New Roman" pitchFamily="18" charset="0"/>
            <a:cs typeface="Times New Roman" pitchFamily="18" charset="0"/>
          </a:endParaRPr>
        </a:p>
      </dgm:t>
    </dgm:pt>
    <dgm:pt modelId="{3DF45F5A-9EA2-40D1-8672-328EC8F6A248}" type="parTrans" cxnId="{4682A786-950C-477E-B6A5-33A1E791AD19}">
      <dgm:prSet/>
      <dgm:spPr/>
      <dgm:t>
        <a:bodyPr/>
        <a:lstStyle/>
        <a:p>
          <a:endParaRPr lang="en-US"/>
        </a:p>
      </dgm:t>
    </dgm:pt>
    <dgm:pt modelId="{06A27D27-1234-46D2-9133-EFEDFA36D7F5}" type="sibTrans" cxnId="{4682A786-950C-477E-B6A5-33A1E791AD19}">
      <dgm:prSet/>
      <dgm:spPr/>
      <dgm:t>
        <a:bodyPr/>
        <a:lstStyle/>
        <a:p>
          <a:endParaRPr lang="en-US"/>
        </a:p>
      </dgm:t>
    </dgm:pt>
    <dgm:pt modelId="{82C82D0B-FD4B-4815-B85D-3E5DF2AC0DD3}">
      <dgm:prSet phldrT="[Text]"/>
      <dgm:spPr/>
      <dgm:t>
        <a:bodyPr/>
        <a:lstStyle/>
        <a:p>
          <a:r>
            <a:rPr lang="sr-Cyrl-RS" dirty="0" smtClean="0">
              <a:solidFill>
                <a:schemeClr val="tx1"/>
              </a:solidFill>
              <a:latin typeface="Times New Roman" pitchFamily="18" charset="0"/>
              <a:cs typeface="Times New Roman" pitchFamily="18" charset="0"/>
            </a:rPr>
            <a:t>Разумевање система</a:t>
          </a:r>
        </a:p>
      </dgm:t>
    </dgm:pt>
    <dgm:pt modelId="{E0B32D8C-BF22-4633-B8DA-BD8910286720}" type="parTrans" cxnId="{764EF4F7-CFB7-4F4D-827F-FB6CDB6FC8CB}">
      <dgm:prSet/>
      <dgm:spPr/>
      <dgm:t>
        <a:bodyPr/>
        <a:lstStyle/>
        <a:p>
          <a:endParaRPr lang="en-US"/>
        </a:p>
      </dgm:t>
    </dgm:pt>
    <dgm:pt modelId="{6D8192FF-EE55-486C-BFF1-892E5222F57E}" type="sibTrans" cxnId="{764EF4F7-CFB7-4F4D-827F-FB6CDB6FC8CB}">
      <dgm:prSet/>
      <dgm:spPr/>
      <dgm:t>
        <a:bodyPr/>
        <a:lstStyle/>
        <a:p>
          <a:endParaRPr lang="en-US"/>
        </a:p>
      </dgm:t>
    </dgm:pt>
    <dgm:pt modelId="{A04EFF91-65E0-4808-AEA8-98918E5D26E8}">
      <dgm:prSet phldrT="[Text]"/>
      <dgm:spPr/>
      <dgm:t>
        <a:bodyPr/>
        <a:lstStyle/>
        <a:p>
          <a:r>
            <a:rPr lang="sr-Cyrl-RS" dirty="0" smtClean="0">
              <a:solidFill>
                <a:schemeClr val="tx1"/>
              </a:solidFill>
              <a:latin typeface="Times New Roman" pitchFamily="18" charset="0"/>
              <a:cs typeface="Times New Roman" pitchFamily="18" charset="0"/>
            </a:rPr>
            <a:t>Закључци и одлуке</a:t>
          </a:r>
        </a:p>
      </dgm:t>
    </dgm:pt>
    <dgm:pt modelId="{E5190EE9-1169-428F-B6B8-26D0A20CBF8C}" type="parTrans" cxnId="{133ACEC5-4A6D-4109-AF22-3DE877609325}">
      <dgm:prSet/>
      <dgm:spPr/>
      <dgm:t>
        <a:bodyPr/>
        <a:lstStyle/>
        <a:p>
          <a:endParaRPr lang="en-US"/>
        </a:p>
      </dgm:t>
    </dgm:pt>
    <dgm:pt modelId="{C3F90242-7832-4B3D-A37A-D4C95FE85BC5}" type="sibTrans" cxnId="{133ACEC5-4A6D-4109-AF22-3DE877609325}">
      <dgm:prSet/>
      <dgm:spPr/>
      <dgm:t>
        <a:bodyPr/>
        <a:lstStyle/>
        <a:p>
          <a:endParaRPr lang="en-US"/>
        </a:p>
      </dgm:t>
    </dgm:pt>
    <dgm:pt modelId="{0A52D507-684B-4355-AFA3-5F2EDB5AC012}" type="pres">
      <dgm:prSet presAssocID="{B4152FDF-EAC8-4528-A343-B7155CDA17DC}" presName="linearFlow" presStyleCnt="0">
        <dgm:presLayoutVars>
          <dgm:resizeHandles val="exact"/>
        </dgm:presLayoutVars>
      </dgm:prSet>
      <dgm:spPr/>
    </dgm:pt>
    <dgm:pt modelId="{306B5514-EE34-4912-8B8A-341DCC860AD2}" type="pres">
      <dgm:prSet presAssocID="{AE7DF8D9-7618-40CF-B702-C6BF21D362AB}" presName="node" presStyleLbl="node1" presStyleIdx="0" presStyleCnt="5">
        <dgm:presLayoutVars>
          <dgm:bulletEnabled val="1"/>
        </dgm:presLayoutVars>
      </dgm:prSet>
      <dgm:spPr/>
      <dgm:t>
        <a:bodyPr/>
        <a:lstStyle/>
        <a:p>
          <a:endParaRPr lang="en-US"/>
        </a:p>
      </dgm:t>
    </dgm:pt>
    <dgm:pt modelId="{EE697009-CBE7-41AB-927E-0C8252977090}" type="pres">
      <dgm:prSet presAssocID="{51F54EB1-B865-4F3B-9B18-D607573AE1DD}" presName="sibTrans" presStyleLbl="sibTrans2D1" presStyleIdx="0" presStyleCnt="4"/>
      <dgm:spPr/>
      <dgm:t>
        <a:bodyPr/>
        <a:lstStyle/>
        <a:p>
          <a:endParaRPr lang="en-US"/>
        </a:p>
      </dgm:t>
    </dgm:pt>
    <dgm:pt modelId="{FB5EF4A8-7331-416E-A2A0-EE74BFF8A06E}" type="pres">
      <dgm:prSet presAssocID="{51F54EB1-B865-4F3B-9B18-D607573AE1DD}" presName="connectorText" presStyleLbl="sibTrans2D1" presStyleIdx="0" presStyleCnt="4"/>
      <dgm:spPr/>
      <dgm:t>
        <a:bodyPr/>
        <a:lstStyle/>
        <a:p>
          <a:endParaRPr lang="en-US"/>
        </a:p>
      </dgm:t>
    </dgm:pt>
    <dgm:pt modelId="{B64FEA26-CA3E-4516-852D-433D9E2EC0B3}" type="pres">
      <dgm:prSet presAssocID="{E32F32F9-779E-4318-A36C-67B07DAFFF57}" presName="node" presStyleLbl="node1" presStyleIdx="1" presStyleCnt="5">
        <dgm:presLayoutVars>
          <dgm:bulletEnabled val="1"/>
        </dgm:presLayoutVars>
      </dgm:prSet>
      <dgm:spPr/>
      <dgm:t>
        <a:bodyPr/>
        <a:lstStyle/>
        <a:p>
          <a:endParaRPr lang="en-US"/>
        </a:p>
      </dgm:t>
    </dgm:pt>
    <dgm:pt modelId="{A6A72DE2-46FB-48F2-A519-B6768289E704}" type="pres">
      <dgm:prSet presAssocID="{8C10B76C-FC2D-462B-B92B-1CB669A00C82}" presName="sibTrans" presStyleLbl="sibTrans2D1" presStyleIdx="1" presStyleCnt="4"/>
      <dgm:spPr/>
      <dgm:t>
        <a:bodyPr/>
        <a:lstStyle/>
        <a:p>
          <a:endParaRPr lang="en-US"/>
        </a:p>
      </dgm:t>
    </dgm:pt>
    <dgm:pt modelId="{DBA7B460-16B5-4266-8DE5-7E6A1B426FA7}" type="pres">
      <dgm:prSet presAssocID="{8C10B76C-FC2D-462B-B92B-1CB669A00C82}" presName="connectorText" presStyleLbl="sibTrans2D1" presStyleIdx="1" presStyleCnt="4"/>
      <dgm:spPr/>
      <dgm:t>
        <a:bodyPr/>
        <a:lstStyle/>
        <a:p>
          <a:endParaRPr lang="en-US"/>
        </a:p>
      </dgm:t>
    </dgm:pt>
    <dgm:pt modelId="{6E5CAC37-6AE1-44BA-89A0-16FC10D79584}" type="pres">
      <dgm:prSet presAssocID="{8E69F4DD-0273-41C8-868B-A15CDB7A036D}" presName="node" presStyleLbl="node1" presStyleIdx="2" presStyleCnt="5">
        <dgm:presLayoutVars>
          <dgm:bulletEnabled val="1"/>
        </dgm:presLayoutVars>
      </dgm:prSet>
      <dgm:spPr/>
      <dgm:t>
        <a:bodyPr/>
        <a:lstStyle/>
        <a:p>
          <a:endParaRPr lang="en-US"/>
        </a:p>
      </dgm:t>
    </dgm:pt>
    <dgm:pt modelId="{7FB63F1B-4338-4904-B554-59D45AAD4C59}" type="pres">
      <dgm:prSet presAssocID="{06A27D27-1234-46D2-9133-EFEDFA36D7F5}" presName="sibTrans" presStyleLbl="sibTrans2D1" presStyleIdx="2" presStyleCnt="4"/>
      <dgm:spPr/>
      <dgm:t>
        <a:bodyPr/>
        <a:lstStyle/>
        <a:p>
          <a:endParaRPr lang="en-US"/>
        </a:p>
      </dgm:t>
    </dgm:pt>
    <dgm:pt modelId="{2E282EFD-F002-43B6-98F8-FC62A8493926}" type="pres">
      <dgm:prSet presAssocID="{06A27D27-1234-46D2-9133-EFEDFA36D7F5}" presName="connectorText" presStyleLbl="sibTrans2D1" presStyleIdx="2" presStyleCnt="4"/>
      <dgm:spPr/>
      <dgm:t>
        <a:bodyPr/>
        <a:lstStyle/>
        <a:p>
          <a:endParaRPr lang="en-US"/>
        </a:p>
      </dgm:t>
    </dgm:pt>
    <dgm:pt modelId="{D15AB37C-4B63-4530-AEEA-CFA973020748}" type="pres">
      <dgm:prSet presAssocID="{82C82D0B-FD4B-4815-B85D-3E5DF2AC0DD3}" presName="node" presStyleLbl="node1" presStyleIdx="3" presStyleCnt="5">
        <dgm:presLayoutVars>
          <dgm:bulletEnabled val="1"/>
        </dgm:presLayoutVars>
      </dgm:prSet>
      <dgm:spPr/>
      <dgm:t>
        <a:bodyPr/>
        <a:lstStyle/>
        <a:p>
          <a:endParaRPr lang="en-US"/>
        </a:p>
      </dgm:t>
    </dgm:pt>
    <dgm:pt modelId="{3AC4187D-F1A6-4A7E-90D9-3051E9B96BFE}" type="pres">
      <dgm:prSet presAssocID="{6D8192FF-EE55-486C-BFF1-892E5222F57E}" presName="sibTrans" presStyleLbl="sibTrans2D1" presStyleIdx="3" presStyleCnt="4"/>
      <dgm:spPr/>
      <dgm:t>
        <a:bodyPr/>
        <a:lstStyle/>
        <a:p>
          <a:endParaRPr lang="en-US"/>
        </a:p>
      </dgm:t>
    </dgm:pt>
    <dgm:pt modelId="{3A06523A-A2E0-4ABF-983B-7DE038090C50}" type="pres">
      <dgm:prSet presAssocID="{6D8192FF-EE55-486C-BFF1-892E5222F57E}" presName="connectorText" presStyleLbl="sibTrans2D1" presStyleIdx="3" presStyleCnt="4"/>
      <dgm:spPr/>
      <dgm:t>
        <a:bodyPr/>
        <a:lstStyle/>
        <a:p>
          <a:endParaRPr lang="en-US"/>
        </a:p>
      </dgm:t>
    </dgm:pt>
    <dgm:pt modelId="{A867F084-AC15-42BB-9B26-EDB597C6B11B}" type="pres">
      <dgm:prSet presAssocID="{A04EFF91-65E0-4808-AEA8-98918E5D26E8}" presName="node" presStyleLbl="node1" presStyleIdx="4" presStyleCnt="5">
        <dgm:presLayoutVars>
          <dgm:bulletEnabled val="1"/>
        </dgm:presLayoutVars>
      </dgm:prSet>
      <dgm:spPr/>
      <dgm:t>
        <a:bodyPr/>
        <a:lstStyle/>
        <a:p>
          <a:endParaRPr lang="en-US"/>
        </a:p>
      </dgm:t>
    </dgm:pt>
  </dgm:ptLst>
  <dgm:cxnLst>
    <dgm:cxn modelId="{A0F6895A-A2CB-4061-A4FC-3F9A27984AFE}" type="presOf" srcId="{8C10B76C-FC2D-462B-B92B-1CB669A00C82}" destId="{A6A72DE2-46FB-48F2-A519-B6768289E704}" srcOrd="0" destOrd="0" presId="urn:microsoft.com/office/officeart/2005/8/layout/process2"/>
    <dgm:cxn modelId="{14291EA4-7EA5-4F86-A4E7-4C25A1F50FFC}" type="presOf" srcId="{06A27D27-1234-46D2-9133-EFEDFA36D7F5}" destId="{2E282EFD-F002-43B6-98F8-FC62A8493926}" srcOrd="1" destOrd="0" presId="urn:microsoft.com/office/officeart/2005/8/layout/process2"/>
    <dgm:cxn modelId="{0DD71C25-3E7D-4E6A-893A-5495ECBD1FC6}" type="presOf" srcId="{B4152FDF-EAC8-4528-A343-B7155CDA17DC}" destId="{0A52D507-684B-4355-AFA3-5F2EDB5AC012}" srcOrd="0" destOrd="0" presId="urn:microsoft.com/office/officeart/2005/8/layout/process2"/>
    <dgm:cxn modelId="{4682A786-950C-477E-B6A5-33A1E791AD19}" srcId="{B4152FDF-EAC8-4528-A343-B7155CDA17DC}" destId="{8E69F4DD-0273-41C8-868B-A15CDB7A036D}" srcOrd="2" destOrd="0" parTransId="{3DF45F5A-9EA2-40D1-8672-328EC8F6A248}" sibTransId="{06A27D27-1234-46D2-9133-EFEDFA36D7F5}"/>
    <dgm:cxn modelId="{86AC9A56-3B1D-4D37-A6D6-4162EE44CE78}" type="presOf" srcId="{82C82D0B-FD4B-4815-B85D-3E5DF2AC0DD3}" destId="{D15AB37C-4B63-4530-AEEA-CFA973020748}" srcOrd="0" destOrd="0" presId="urn:microsoft.com/office/officeart/2005/8/layout/process2"/>
    <dgm:cxn modelId="{D4CEF636-DB03-4DC8-B9D0-4A4C1DA1E346}" type="presOf" srcId="{A04EFF91-65E0-4808-AEA8-98918E5D26E8}" destId="{A867F084-AC15-42BB-9B26-EDB597C6B11B}" srcOrd="0" destOrd="0" presId="urn:microsoft.com/office/officeart/2005/8/layout/process2"/>
    <dgm:cxn modelId="{6F088B4B-D7B0-418E-9C45-5D8DF05E672B}" type="presOf" srcId="{8E69F4DD-0273-41C8-868B-A15CDB7A036D}" destId="{6E5CAC37-6AE1-44BA-89A0-16FC10D79584}" srcOrd="0" destOrd="0" presId="urn:microsoft.com/office/officeart/2005/8/layout/process2"/>
    <dgm:cxn modelId="{C0FA0CF5-E395-424C-AB38-2E435C99B054}" type="presOf" srcId="{6D8192FF-EE55-486C-BFF1-892E5222F57E}" destId="{3A06523A-A2E0-4ABF-983B-7DE038090C50}" srcOrd="1" destOrd="0" presId="urn:microsoft.com/office/officeart/2005/8/layout/process2"/>
    <dgm:cxn modelId="{057EB8E1-4897-4301-A30C-1CBBEEFCF69F}" type="presOf" srcId="{6D8192FF-EE55-486C-BFF1-892E5222F57E}" destId="{3AC4187D-F1A6-4A7E-90D9-3051E9B96BFE}" srcOrd="0" destOrd="0" presId="urn:microsoft.com/office/officeart/2005/8/layout/process2"/>
    <dgm:cxn modelId="{16EBAD20-7B92-4AF1-9BF0-5B8B768D15A4}" type="presOf" srcId="{51F54EB1-B865-4F3B-9B18-D607573AE1DD}" destId="{FB5EF4A8-7331-416E-A2A0-EE74BFF8A06E}" srcOrd="1" destOrd="0" presId="urn:microsoft.com/office/officeart/2005/8/layout/process2"/>
    <dgm:cxn modelId="{CBEC94EF-4181-4C59-AE62-6189A0520062}" type="presOf" srcId="{51F54EB1-B865-4F3B-9B18-D607573AE1DD}" destId="{EE697009-CBE7-41AB-927E-0C8252977090}" srcOrd="0" destOrd="0" presId="urn:microsoft.com/office/officeart/2005/8/layout/process2"/>
    <dgm:cxn modelId="{FC7E80A0-0656-4486-AD6C-1AC7E9851A76}" type="presOf" srcId="{E32F32F9-779E-4318-A36C-67B07DAFFF57}" destId="{B64FEA26-CA3E-4516-852D-433D9E2EC0B3}" srcOrd="0" destOrd="0" presId="urn:microsoft.com/office/officeart/2005/8/layout/process2"/>
    <dgm:cxn modelId="{B337A20D-1DCB-41A1-B1CC-053E6CC10BB7}" type="presOf" srcId="{8C10B76C-FC2D-462B-B92B-1CB669A00C82}" destId="{DBA7B460-16B5-4266-8DE5-7E6A1B426FA7}" srcOrd="1" destOrd="0" presId="urn:microsoft.com/office/officeart/2005/8/layout/process2"/>
    <dgm:cxn modelId="{1D28A427-A096-4E19-8530-407E8FA11405}" type="presOf" srcId="{AE7DF8D9-7618-40CF-B702-C6BF21D362AB}" destId="{306B5514-EE34-4912-8B8A-341DCC860AD2}" srcOrd="0" destOrd="0" presId="urn:microsoft.com/office/officeart/2005/8/layout/process2"/>
    <dgm:cxn modelId="{764EF4F7-CFB7-4F4D-827F-FB6CDB6FC8CB}" srcId="{B4152FDF-EAC8-4528-A343-B7155CDA17DC}" destId="{82C82D0B-FD4B-4815-B85D-3E5DF2AC0DD3}" srcOrd="3" destOrd="0" parTransId="{E0B32D8C-BF22-4633-B8DA-BD8910286720}" sibTransId="{6D8192FF-EE55-486C-BFF1-892E5222F57E}"/>
    <dgm:cxn modelId="{09810164-35EE-4DE2-AD5C-DD089BDD2D20}" srcId="{B4152FDF-EAC8-4528-A343-B7155CDA17DC}" destId="{AE7DF8D9-7618-40CF-B702-C6BF21D362AB}" srcOrd="0" destOrd="0" parTransId="{39DDA386-6A79-4688-AA09-FC53C7E9930F}" sibTransId="{51F54EB1-B865-4F3B-9B18-D607573AE1DD}"/>
    <dgm:cxn modelId="{5A900A2C-C960-4C08-8321-214ADA3664DF}" type="presOf" srcId="{06A27D27-1234-46D2-9133-EFEDFA36D7F5}" destId="{7FB63F1B-4338-4904-B554-59D45AAD4C59}" srcOrd="0" destOrd="0" presId="urn:microsoft.com/office/officeart/2005/8/layout/process2"/>
    <dgm:cxn modelId="{27E3408C-B5B3-482A-A362-BF8D9647D749}" srcId="{B4152FDF-EAC8-4528-A343-B7155CDA17DC}" destId="{E32F32F9-779E-4318-A36C-67B07DAFFF57}" srcOrd="1" destOrd="0" parTransId="{D24B2797-AEC3-45A7-948C-D0B38E0B87F0}" sibTransId="{8C10B76C-FC2D-462B-B92B-1CB669A00C82}"/>
    <dgm:cxn modelId="{133ACEC5-4A6D-4109-AF22-3DE877609325}" srcId="{B4152FDF-EAC8-4528-A343-B7155CDA17DC}" destId="{A04EFF91-65E0-4808-AEA8-98918E5D26E8}" srcOrd="4" destOrd="0" parTransId="{E5190EE9-1169-428F-B6B8-26D0A20CBF8C}" sibTransId="{C3F90242-7832-4B3D-A37A-D4C95FE85BC5}"/>
    <dgm:cxn modelId="{BEEAD08B-756E-4D3C-9C9D-DCDFFC46DB33}" type="presParOf" srcId="{0A52D507-684B-4355-AFA3-5F2EDB5AC012}" destId="{306B5514-EE34-4912-8B8A-341DCC860AD2}" srcOrd="0" destOrd="0" presId="urn:microsoft.com/office/officeart/2005/8/layout/process2"/>
    <dgm:cxn modelId="{33A6026E-B77A-4705-B472-451541E81F67}" type="presParOf" srcId="{0A52D507-684B-4355-AFA3-5F2EDB5AC012}" destId="{EE697009-CBE7-41AB-927E-0C8252977090}" srcOrd="1" destOrd="0" presId="urn:microsoft.com/office/officeart/2005/8/layout/process2"/>
    <dgm:cxn modelId="{1B8DF114-48C6-485A-8A02-FCC24190626F}" type="presParOf" srcId="{EE697009-CBE7-41AB-927E-0C8252977090}" destId="{FB5EF4A8-7331-416E-A2A0-EE74BFF8A06E}" srcOrd="0" destOrd="0" presId="urn:microsoft.com/office/officeart/2005/8/layout/process2"/>
    <dgm:cxn modelId="{E59184FB-0AE0-429A-B185-5A47166E86E5}" type="presParOf" srcId="{0A52D507-684B-4355-AFA3-5F2EDB5AC012}" destId="{B64FEA26-CA3E-4516-852D-433D9E2EC0B3}" srcOrd="2" destOrd="0" presId="urn:microsoft.com/office/officeart/2005/8/layout/process2"/>
    <dgm:cxn modelId="{72E76482-410D-46BC-9FC1-F971D6B624BD}" type="presParOf" srcId="{0A52D507-684B-4355-AFA3-5F2EDB5AC012}" destId="{A6A72DE2-46FB-48F2-A519-B6768289E704}" srcOrd="3" destOrd="0" presId="urn:microsoft.com/office/officeart/2005/8/layout/process2"/>
    <dgm:cxn modelId="{6F77DB3C-7C0F-42AE-91BA-8F38054F5F80}" type="presParOf" srcId="{A6A72DE2-46FB-48F2-A519-B6768289E704}" destId="{DBA7B460-16B5-4266-8DE5-7E6A1B426FA7}" srcOrd="0" destOrd="0" presId="urn:microsoft.com/office/officeart/2005/8/layout/process2"/>
    <dgm:cxn modelId="{9356ED64-A6A1-40C5-9E26-ED47D3EEBAFF}" type="presParOf" srcId="{0A52D507-684B-4355-AFA3-5F2EDB5AC012}" destId="{6E5CAC37-6AE1-44BA-89A0-16FC10D79584}" srcOrd="4" destOrd="0" presId="urn:microsoft.com/office/officeart/2005/8/layout/process2"/>
    <dgm:cxn modelId="{57FDE09B-A37F-4E89-B71A-51529A8891A2}" type="presParOf" srcId="{0A52D507-684B-4355-AFA3-5F2EDB5AC012}" destId="{7FB63F1B-4338-4904-B554-59D45AAD4C59}" srcOrd="5" destOrd="0" presId="urn:microsoft.com/office/officeart/2005/8/layout/process2"/>
    <dgm:cxn modelId="{47A26AA2-7C42-4343-AB1C-91FD1710B4F4}" type="presParOf" srcId="{7FB63F1B-4338-4904-B554-59D45AAD4C59}" destId="{2E282EFD-F002-43B6-98F8-FC62A8493926}" srcOrd="0" destOrd="0" presId="urn:microsoft.com/office/officeart/2005/8/layout/process2"/>
    <dgm:cxn modelId="{B14B47F7-7C51-44DC-B561-494D4E6E5FD6}" type="presParOf" srcId="{0A52D507-684B-4355-AFA3-5F2EDB5AC012}" destId="{D15AB37C-4B63-4530-AEEA-CFA973020748}" srcOrd="6" destOrd="0" presId="urn:microsoft.com/office/officeart/2005/8/layout/process2"/>
    <dgm:cxn modelId="{78E45567-1C21-4B41-BD25-E7EE4F48078A}" type="presParOf" srcId="{0A52D507-684B-4355-AFA3-5F2EDB5AC012}" destId="{3AC4187D-F1A6-4A7E-90D9-3051E9B96BFE}" srcOrd="7" destOrd="0" presId="urn:microsoft.com/office/officeart/2005/8/layout/process2"/>
    <dgm:cxn modelId="{DA4549EF-48C6-4B17-B56F-6246C76D2343}" type="presParOf" srcId="{3AC4187D-F1A6-4A7E-90D9-3051E9B96BFE}" destId="{3A06523A-A2E0-4ABF-983B-7DE038090C50}" srcOrd="0" destOrd="0" presId="urn:microsoft.com/office/officeart/2005/8/layout/process2"/>
    <dgm:cxn modelId="{7D45B204-4C2E-4558-B3D9-7F8F6220D6A6}" type="presParOf" srcId="{0A52D507-684B-4355-AFA3-5F2EDB5AC012}" destId="{A867F084-AC15-42BB-9B26-EDB597C6B11B}" srcOrd="8"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CD764B-7592-48C5-BDDE-CF94A0E320C2}">
      <dsp:nvSpPr>
        <dsp:cNvPr id="0" name=""/>
        <dsp:cNvSpPr/>
      </dsp:nvSpPr>
      <dsp:spPr>
        <a:xfrm>
          <a:off x="2946913" y="1946066"/>
          <a:ext cx="2785271" cy="2113363"/>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sr-Cyrl-RS" sz="1800" b="1" kern="1200" dirty="0" smtClean="0">
              <a:solidFill>
                <a:schemeClr val="tx1">
                  <a:lumMod val="95000"/>
                  <a:lumOff val="5000"/>
                </a:schemeClr>
              </a:solidFill>
              <a:effectLst/>
              <a:latin typeface="Times New Roman" pitchFamily="18" charset="0"/>
              <a:cs typeface="Times New Roman" pitchFamily="18" charset="0"/>
            </a:rPr>
            <a:t>Хемометрија</a:t>
          </a:r>
          <a:endParaRPr lang="en-US" sz="1800" b="1" kern="1200" dirty="0">
            <a:solidFill>
              <a:schemeClr val="tx1">
                <a:lumMod val="95000"/>
                <a:lumOff val="5000"/>
              </a:schemeClr>
            </a:solidFill>
            <a:effectLst/>
            <a:latin typeface="Times New Roman" pitchFamily="18" charset="0"/>
            <a:cs typeface="Times New Roman" pitchFamily="18" charset="0"/>
          </a:endParaRPr>
        </a:p>
      </dsp:txBody>
      <dsp:txXfrm>
        <a:off x="2946913" y="1946066"/>
        <a:ext cx="2785271" cy="2113363"/>
      </dsp:txXfrm>
    </dsp:sp>
    <dsp:sp modelId="{0DB9FE56-D4E2-4472-AAB4-BAC1D0D41AB5}">
      <dsp:nvSpPr>
        <dsp:cNvPr id="0" name=""/>
        <dsp:cNvSpPr/>
      </dsp:nvSpPr>
      <dsp:spPr>
        <a:xfrm rot="16177715">
          <a:off x="4199703" y="1441868"/>
          <a:ext cx="262874" cy="527322"/>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6177715">
        <a:off x="4199703" y="1441868"/>
        <a:ext cx="262874" cy="527322"/>
      </dsp:txXfrm>
    </dsp:sp>
    <dsp:sp modelId="{569DED32-D3C1-4833-8368-ACD4078E524B}">
      <dsp:nvSpPr>
        <dsp:cNvPr id="0" name=""/>
        <dsp:cNvSpPr/>
      </dsp:nvSpPr>
      <dsp:spPr>
        <a:xfrm>
          <a:off x="2641811" y="69479"/>
          <a:ext cx="3366395" cy="1380623"/>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lumMod val="95000"/>
                  <a:lumOff val="5000"/>
                </a:schemeClr>
              </a:solidFill>
              <a:effectLst/>
              <a:latin typeface="Times New Roman" pitchFamily="18" charset="0"/>
              <a:cs typeface="Times New Roman" pitchFamily="18" charset="0"/>
            </a:rPr>
            <a:t>Биохемија</a:t>
          </a:r>
          <a:endParaRPr lang="en-US" sz="1600" kern="1200" dirty="0">
            <a:solidFill>
              <a:schemeClr val="tx1">
                <a:lumMod val="95000"/>
                <a:lumOff val="5000"/>
              </a:schemeClr>
            </a:solidFill>
            <a:effectLst/>
            <a:latin typeface="Times New Roman" pitchFamily="18" charset="0"/>
            <a:cs typeface="Times New Roman" pitchFamily="18" charset="0"/>
          </a:endParaRPr>
        </a:p>
      </dsp:txBody>
      <dsp:txXfrm>
        <a:off x="2641811" y="69479"/>
        <a:ext cx="3366395" cy="1380623"/>
      </dsp:txXfrm>
    </dsp:sp>
    <dsp:sp modelId="{14A21183-F684-4F97-9FBB-354802879D9E}">
      <dsp:nvSpPr>
        <dsp:cNvPr id="0" name=""/>
        <dsp:cNvSpPr/>
      </dsp:nvSpPr>
      <dsp:spPr>
        <a:xfrm rot="21564734">
          <a:off x="5787580" y="2723546"/>
          <a:ext cx="133772" cy="527322"/>
        </a:xfrm>
        <a:prstGeom prst="rightArrow">
          <a:avLst>
            <a:gd name="adj1" fmla="val 60000"/>
            <a:gd name="adj2" fmla="val 50000"/>
          </a:avLst>
        </a:prstGeom>
        <a:solidFill>
          <a:schemeClr val="accent4">
            <a:hueOff val="3465231"/>
            <a:satOff val="-15989"/>
            <a:lumOff val="58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21564734">
        <a:off x="5787580" y="2723546"/>
        <a:ext cx="133772" cy="527322"/>
      </dsp:txXfrm>
    </dsp:sp>
    <dsp:sp modelId="{28CD60B5-78A6-4BCD-8F24-A87AC4ABE935}">
      <dsp:nvSpPr>
        <dsp:cNvPr id="0" name=""/>
        <dsp:cNvSpPr/>
      </dsp:nvSpPr>
      <dsp:spPr>
        <a:xfrm>
          <a:off x="5984249" y="2196943"/>
          <a:ext cx="2623723" cy="1550948"/>
        </a:xfrm>
        <a:prstGeom prst="ellipse">
          <a:avLst/>
        </a:prstGeom>
        <a:solidFill>
          <a:schemeClr val="accent4">
            <a:hueOff val="3465231"/>
            <a:satOff val="-15989"/>
            <a:lumOff val="58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lumMod val="95000"/>
                  <a:lumOff val="5000"/>
                </a:schemeClr>
              </a:solidFill>
              <a:effectLst/>
              <a:latin typeface="Times New Roman" pitchFamily="18" charset="0"/>
              <a:cs typeface="Times New Roman" pitchFamily="18" charset="0"/>
            </a:rPr>
            <a:t>Индустријска хемија</a:t>
          </a:r>
          <a:endParaRPr lang="en-US" sz="1600" kern="1200" dirty="0">
            <a:solidFill>
              <a:schemeClr val="tx1">
                <a:lumMod val="95000"/>
                <a:lumOff val="5000"/>
              </a:schemeClr>
            </a:solidFill>
            <a:effectLst/>
            <a:latin typeface="Times New Roman" pitchFamily="18" charset="0"/>
            <a:cs typeface="Times New Roman" pitchFamily="18" charset="0"/>
          </a:endParaRPr>
        </a:p>
      </dsp:txBody>
      <dsp:txXfrm>
        <a:off x="5984249" y="2196943"/>
        <a:ext cx="2623723" cy="1550948"/>
      </dsp:txXfrm>
    </dsp:sp>
    <dsp:sp modelId="{061D5237-B660-493A-B8F1-A39FCB9291EC}">
      <dsp:nvSpPr>
        <dsp:cNvPr id="0" name=""/>
        <dsp:cNvSpPr/>
      </dsp:nvSpPr>
      <dsp:spPr>
        <a:xfrm rot="5422696">
          <a:off x="4165523" y="4097831"/>
          <a:ext cx="330110" cy="527322"/>
        </a:xfrm>
        <a:prstGeom prst="rightArrow">
          <a:avLst>
            <a:gd name="adj1" fmla="val 60000"/>
            <a:gd name="adj2" fmla="val 50000"/>
          </a:avLst>
        </a:prstGeom>
        <a:solidFill>
          <a:schemeClr val="accent4">
            <a:hueOff val="6930462"/>
            <a:satOff val="-31979"/>
            <a:lumOff val="117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5422696">
        <a:off x="4165523" y="4097831"/>
        <a:ext cx="330110" cy="527322"/>
      </dsp:txXfrm>
    </dsp:sp>
    <dsp:sp modelId="{FDA32A23-D34B-4358-B9F0-D29B74D2C37B}">
      <dsp:nvSpPr>
        <dsp:cNvPr id="0" name=""/>
        <dsp:cNvSpPr/>
      </dsp:nvSpPr>
      <dsp:spPr>
        <a:xfrm>
          <a:off x="2868002" y="4682252"/>
          <a:ext cx="2914014" cy="1045742"/>
        </a:xfrm>
        <a:prstGeom prst="ellipse">
          <a:avLst/>
        </a:prstGeom>
        <a:solidFill>
          <a:schemeClr val="accent4">
            <a:hueOff val="6930462"/>
            <a:satOff val="-31979"/>
            <a:lumOff val="117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lumMod val="95000"/>
                  <a:lumOff val="5000"/>
                </a:schemeClr>
              </a:solidFill>
              <a:effectLst/>
              <a:latin typeface="Times New Roman" pitchFamily="18" charset="0"/>
              <a:cs typeface="Times New Roman" pitchFamily="18" charset="0"/>
            </a:rPr>
            <a:t>Аналитичка хемија</a:t>
          </a:r>
          <a:endParaRPr lang="en-US" sz="1600" kern="1200" dirty="0">
            <a:solidFill>
              <a:schemeClr val="tx1">
                <a:lumMod val="95000"/>
                <a:lumOff val="5000"/>
              </a:schemeClr>
            </a:solidFill>
            <a:effectLst/>
            <a:latin typeface="Times New Roman" pitchFamily="18" charset="0"/>
            <a:cs typeface="Times New Roman" pitchFamily="18" charset="0"/>
          </a:endParaRPr>
        </a:p>
      </dsp:txBody>
      <dsp:txXfrm>
        <a:off x="2868002" y="4682252"/>
        <a:ext cx="2914014" cy="1045742"/>
      </dsp:txXfrm>
    </dsp:sp>
    <dsp:sp modelId="{693CDE52-CBFE-4942-9CA9-965800CC18B6}">
      <dsp:nvSpPr>
        <dsp:cNvPr id="0" name=""/>
        <dsp:cNvSpPr/>
      </dsp:nvSpPr>
      <dsp:spPr>
        <a:xfrm rot="10693883">
          <a:off x="2766375" y="2785681"/>
          <a:ext cx="128433" cy="527322"/>
        </a:xfrm>
        <a:prstGeom prst="rightArrow">
          <a:avLst>
            <a:gd name="adj1" fmla="val 60000"/>
            <a:gd name="adj2" fmla="val 50000"/>
          </a:avLst>
        </a:prstGeom>
        <a:solidFill>
          <a:schemeClr val="accent4">
            <a:hueOff val="10395693"/>
            <a:satOff val="-47968"/>
            <a:lumOff val="1765"/>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693883">
        <a:off x="2766375" y="2785681"/>
        <a:ext cx="128433" cy="527322"/>
      </dsp:txXfrm>
    </dsp:sp>
    <dsp:sp modelId="{5E735492-185A-4FFD-83B6-99404D4595EF}">
      <dsp:nvSpPr>
        <dsp:cNvPr id="0" name=""/>
        <dsp:cNvSpPr/>
      </dsp:nvSpPr>
      <dsp:spPr>
        <a:xfrm>
          <a:off x="0" y="2319465"/>
          <a:ext cx="2707816" cy="1550948"/>
        </a:xfrm>
        <a:prstGeom prst="ellipse">
          <a:avLst/>
        </a:prstGeom>
        <a:solidFill>
          <a:schemeClr val="accent4">
            <a:hueOff val="10395693"/>
            <a:satOff val="-47968"/>
            <a:lumOff val="176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lumMod val="95000"/>
                  <a:lumOff val="5000"/>
                </a:schemeClr>
              </a:solidFill>
              <a:effectLst/>
              <a:latin typeface="Times New Roman" pitchFamily="18" charset="0"/>
              <a:cs typeface="Times New Roman" pitchFamily="18" charset="0"/>
            </a:rPr>
            <a:t>Рачунарска хемија</a:t>
          </a:r>
          <a:endParaRPr lang="en-US" sz="1600" kern="1200" dirty="0">
            <a:solidFill>
              <a:schemeClr val="tx1">
                <a:lumMod val="95000"/>
                <a:lumOff val="5000"/>
              </a:schemeClr>
            </a:solidFill>
            <a:effectLst/>
            <a:latin typeface="Times New Roman" pitchFamily="18" charset="0"/>
            <a:cs typeface="Times New Roman" pitchFamily="18" charset="0"/>
          </a:endParaRPr>
        </a:p>
      </dsp:txBody>
      <dsp:txXfrm>
        <a:off x="0" y="2319465"/>
        <a:ext cx="2707816" cy="155094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2B0F2-70B3-4A2A-9B89-1941C4F999CD}">
      <dsp:nvSpPr>
        <dsp:cNvPr id="0" name=""/>
        <dsp:cNvSpPr/>
      </dsp:nvSpPr>
      <dsp:spPr>
        <a:xfrm rot="16200000">
          <a:off x="801865" y="-801865"/>
          <a:ext cx="2339619" cy="3943350"/>
        </a:xfrm>
        <a:prstGeom prst="round1Rect">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sr-Cyrl-RS" sz="2000" b="0" kern="1200" dirty="0" smtClean="0">
              <a:solidFill>
                <a:schemeClr val="bg1"/>
              </a:solidFill>
              <a:latin typeface="Times New Roman" pitchFamily="18" charset="0"/>
              <a:cs typeface="Times New Roman" pitchFamily="18" charset="0"/>
            </a:rPr>
            <a:t>Контрола квалитета лабораторијских резултата, стандардизација и интерпретација лабораторијских тестова у мониторингу болести.</a:t>
          </a:r>
          <a:endParaRPr lang="en-US" sz="2000" b="0" kern="1200" dirty="0">
            <a:solidFill>
              <a:schemeClr val="bg1"/>
            </a:solidFill>
            <a:latin typeface="Times New Roman" pitchFamily="18" charset="0"/>
            <a:cs typeface="Times New Roman" pitchFamily="18" charset="0"/>
          </a:endParaRPr>
        </a:p>
      </dsp:txBody>
      <dsp:txXfrm rot="16200000">
        <a:off x="1094317" y="-1094317"/>
        <a:ext cx="1754714" cy="3943350"/>
      </dsp:txXfrm>
    </dsp:sp>
    <dsp:sp modelId="{EEECF488-3CFF-4D55-9F16-17251555BAA1}">
      <dsp:nvSpPr>
        <dsp:cNvPr id="0" name=""/>
        <dsp:cNvSpPr/>
      </dsp:nvSpPr>
      <dsp:spPr>
        <a:xfrm>
          <a:off x="3943350" y="0"/>
          <a:ext cx="3943350" cy="2339619"/>
        </a:xfrm>
        <a:prstGeom prst="round1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r" defTabSz="889000">
            <a:lnSpc>
              <a:spcPct val="90000"/>
            </a:lnSpc>
            <a:spcBef>
              <a:spcPct val="0"/>
            </a:spcBef>
            <a:spcAft>
              <a:spcPct val="35000"/>
            </a:spcAft>
          </a:pPr>
          <a:r>
            <a:rPr lang="sr-Cyrl-RS" sz="2000" b="0" kern="1200" dirty="0" smtClean="0">
              <a:solidFill>
                <a:schemeClr val="bg1"/>
              </a:solidFill>
              <a:latin typeface="Times New Roman" pitchFamily="18" charset="0"/>
              <a:cs typeface="Times New Roman" pitchFamily="18" charset="0"/>
            </a:rPr>
            <a:t>Дијагноза и детекција значајних промена стања пацијента током лечења и клиничке неге и предвиђање будућег стања пацијента. </a:t>
          </a:r>
          <a:endParaRPr lang="en-US" sz="2000" b="0" kern="1200" dirty="0">
            <a:solidFill>
              <a:schemeClr val="bg1"/>
            </a:solidFill>
            <a:latin typeface="Times New Roman" pitchFamily="18" charset="0"/>
            <a:cs typeface="Times New Roman" pitchFamily="18" charset="0"/>
          </a:endParaRPr>
        </a:p>
      </dsp:txBody>
      <dsp:txXfrm>
        <a:off x="3943350" y="0"/>
        <a:ext cx="3943350" cy="1754714"/>
      </dsp:txXfrm>
    </dsp:sp>
    <dsp:sp modelId="{84760B2D-9408-4C70-94C5-685962EB0EAB}">
      <dsp:nvSpPr>
        <dsp:cNvPr id="0" name=""/>
        <dsp:cNvSpPr/>
      </dsp:nvSpPr>
      <dsp:spPr>
        <a:xfrm rot="10800000">
          <a:off x="0" y="2339619"/>
          <a:ext cx="3943350" cy="2339619"/>
        </a:xfrm>
        <a:prstGeom prst="round1Rect">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sr-Cyrl-RS" sz="2000" kern="1200" dirty="0" smtClean="0">
              <a:latin typeface="Times New Roman" pitchFamily="18" charset="0"/>
              <a:cs typeface="Times New Roman" pitchFamily="18" charset="0"/>
            </a:rPr>
            <a:t>Синтеза лекова, развој и дизајн метода за откривање нових лекова, испитивање механизма дејства лекова, </a:t>
          </a:r>
          <a:r>
            <a:rPr lang="en-US" sz="2000" i="1" kern="1200" dirty="0" smtClean="0">
              <a:latin typeface="Times New Roman" pitchFamily="18" charset="0"/>
              <a:cs typeface="Times New Roman" pitchFamily="18" charset="0"/>
            </a:rPr>
            <a:t>SAR (</a:t>
          </a:r>
          <a:r>
            <a:rPr lang="en-US" sz="2000" b="0" i="1" kern="1200" dirty="0" smtClean="0">
              <a:latin typeface="Times New Roman" pitchFamily="18" charset="0"/>
              <a:cs typeface="Times New Roman" pitchFamily="18" charset="0"/>
            </a:rPr>
            <a:t>Structure–activity relationship</a:t>
          </a:r>
          <a:r>
            <a:rPr lang="en-US" sz="2000" b="0" i="0" kern="1200" dirty="0" smtClean="0">
              <a:latin typeface="Times New Roman" pitchFamily="18" charset="0"/>
              <a:cs typeface="Times New Roman" pitchFamily="18" charset="0"/>
            </a:rPr>
            <a:t>)</a:t>
          </a:r>
          <a:r>
            <a:rPr lang="en-US" sz="2000" i="1" kern="1200" dirty="0" smtClean="0">
              <a:latin typeface="Times New Roman" pitchFamily="18" charset="0"/>
              <a:cs typeface="Times New Roman" pitchFamily="18" charset="0"/>
            </a:rPr>
            <a:t>…</a:t>
          </a:r>
          <a:endParaRPr lang="en-US" sz="2000" i="1" kern="1200" dirty="0">
            <a:latin typeface="Times New Roman" pitchFamily="18" charset="0"/>
            <a:cs typeface="Times New Roman" pitchFamily="18" charset="0"/>
          </a:endParaRPr>
        </a:p>
      </dsp:txBody>
      <dsp:txXfrm rot="10800000">
        <a:off x="0" y="2924524"/>
        <a:ext cx="3943350" cy="1754714"/>
      </dsp:txXfrm>
    </dsp:sp>
    <dsp:sp modelId="{CBF4D85D-8572-4B4C-B1CF-2BBD48BBFFFC}">
      <dsp:nvSpPr>
        <dsp:cNvPr id="0" name=""/>
        <dsp:cNvSpPr/>
      </dsp:nvSpPr>
      <dsp:spPr>
        <a:xfrm rot="5400000">
          <a:off x="4745215" y="1537754"/>
          <a:ext cx="2339619" cy="3943350"/>
        </a:xfrm>
        <a:prstGeom prst="round1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r" defTabSz="889000">
            <a:lnSpc>
              <a:spcPct val="90000"/>
            </a:lnSpc>
            <a:spcBef>
              <a:spcPct val="0"/>
            </a:spcBef>
            <a:spcAft>
              <a:spcPct val="35000"/>
            </a:spcAft>
          </a:pPr>
          <a:r>
            <a:rPr lang="sr-Cyrl-RS" sz="2000" kern="1200" dirty="0" smtClean="0">
              <a:solidFill>
                <a:schemeClr val="bg1"/>
              </a:solidFill>
              <a:latin typeface="Times New Roman" pitchFamily="18" charset="0"/>
              <a:cs typeface="Times New Roman" pitchFamily="18" charset="0"/>
            </a:rPr>
            <a:t>Идентификација и утврђивање главноделујућих (или токсичних) супстанци различитих система, класификација и груписање различитих лековитих супстанци, биљних лекова или функционалне хране. </a:t>
          </a:r>
          <a:endParaRPr lang="en-US" sz="2000" kern="1200" dirty="0">
            <a:solidFill>
              <a:schemeClr val="bg1"/>
            </a:solidFill>
            <a:latin typeface="Times New Roman" pitchFamily="18" charset="0"/>
            <a:cs typeface="Times New Roman" pitchFamily="18" charset="0"/>
          </a:endParaRPr>
        </a:p>
      </dsp:txBody>
      <dsp:txXfrm rot="5400000">
        <a:off x="5037667" y="1830206"/>
        <a:ext cx="1754714" cy="3943350"/>
      </dsp:txXfrm>
    </dsp:sp>
    <dsp:sp modelId="{FB911F5A-A934-4FA6-B9FD-2294E017F453}">
      <dsp:nvSpPr>
        <dsp:cNvPr id="0" name=""/>
        <dsp:cNvSpPr/>
      </dsp:nvSpPr>
      <dsp:spPr>
        <a:xfrm>
          <a:off x="2736708" y="1738945"/>
          <a:ext cx="2366010" cy="1169809"/>
        </a:xfrm>
        <a:prstGeom prst="roundRect">
          <a:avLst/>
        </a:prstGeom>
        <a:solidFill>
          <a:schemeClr val="accent3">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sr-Cyrl-RS" sz="2000" b="1" kern="1200" dirty="0" smtClean="0">
              <a:latin typeface="Times New Roman" pitchFamily="18" charset="0"/>
              <a:cs typeface="Times New Roman" pitchFamily="18" charset="0"/>
            </a:rPr>
            <a:t>ХЕМОМЕТРИЈА</a:t>
          </a:r>
          <a:endParaRPr lang="en-US" sz="2000" b="1" kern="1200" dirty="0">
            <a:latin typeface="Times New Roman" pitchFamily="18" charset="0"/>
            <a:cs typeface="Times New Roman" pitchFamily="18" charset="0"/>
          </a:endParaRPr>
        </a:p>
      </dsp:txBody>
      <dsp:txXfrm>
        <a:off x="2736708" y="1738945"/>
        <a:ext cx="2366010" cy="116980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 slajda">
    <p:spTree>
      <p:nvGrpSpPr>
        <p:cNvPr id="1" name=""/>
        <p:cNvGrpSpPr/>
        <p:nvPr/>
      </p:nvGrpSpPr>
      <p:grpSpPr>
        <a:xfrm>
          <a:off x="0" y="0"/>
          <a:ext cx="0" cy="0"/>
          <a:chOff x="0" y="0"/>
          <a:chExt cx="0" cy="0"/>
        </a:xfrm>
      </p:grpSpPr>
      <p:sp>
        <p:nvSpPr>
          <p:cNvPr id="2" name="Naslov 1"/>
          <p:cNvSpPr>
            <a:spLocks noGrp="1"/>
          </p:cNvSpPr>
          <p:nvPr>
            <p:ph type="ctrTitle"/>
          </p:nvPr>
        </p:nvSpPr>
        <p:spPr>
          <a:xfrm>
            <a:off x="1143000" y="1122363"/>
            <a:ext cx="6858000" cy="2387600"/>
          </a:xfrm>
        </p:spPr>
        <p:txBody>
          <a:bodyPr anchor="b"/>
          <a:lstStyle>
            <a:lvl1pPr algn="ctr">
              <a:defRPr sz="6000"/>
            </a:lvl1pPr>
          </a:lstStyle>
          <a:p>
            <a:r>
              <a:rPr lang="sr-Latn-CS" smtClean="0"/>
              <a:t>Kliknite i uredite naslov mastera</a:t>
            </a:r>
            <a:endParaRPr lang="sr-Latn-RS"/>
          </a:p>
        </p:txBody>
      </p:sp>
      <p:sp>
        <p:nvSpPr>
          <p:cNvPr id="3" name="Podnaslov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r-Latn-CS" smtClean="0"/>
              <a:t>Kliknite i uredite stil podnaslova mastera</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073855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vertikalni tekst 2"/>
          <p:cNvSpPr>
            <a:spLocks noGrp="1"/>
          </p:cNvSpPr>
          <p:nvPr>
            <p:ph type="body" orient="vert" idx="1"/>
          </p:nvPr>
        </p:nvSpPr>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05736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kalni naslov 1"/>
          <p:cNvSpPr>
            <a:spLocks noGrp="1"/>
          </p:cNvSpPr>
          <p:nvPr>
            <p:ph type="title" orient="vert"/>
          </p:nvPr>
        </p:nvSpPr>
        <p:spPr>
          <a:xfrm>
            <a:off x="6543676" y="365125"/>
            <a:ext cx="1971675" cy="5811838"/>
          </a:xfrm>
        </p:spPr>
        <p:txBody>
          <a:bodyPr vert="eaVert"/>
          <a:lstStyle/>
          <a:p>
            <a:r>
              <a:rPr lang="sr-Latn-CS" smtClean="0"/>
              <a:t>Kliknite i uredite naslov mastera</a:t>
            </a:r>
            <a:endParaRPr lang="sr-Latn-RS"/>
          </a:p>
        </p:txBody>
      </p:sp>
      <p:sp>
        <p:nvSpPr>
          <p:cNvPr id="3" name="Čuvar mesta za vertikalni tekst 2"/>
          <p:cNvSpPr>
            <a:spLocks noGrp="1"/>
          </p:cNvSpPr>
          <p:nvPr>
            <p:ph type="body" orient="vert" idx="1"/>
          </p:nvPr>
        </p:nvSpPr>
        <p:spPr>
          <a:xfrm>
            <a:off x="628652" y="365125"/>
            <a:ext cx="5800725" cy="5811838"/>
          </a:xfrm>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161648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Naslov slajda">
    <p:spTree>
      <p:nvGrpSpPr>
        <p:cNvPr id="1" name=""/>
        <p:cNvGrpSpPr/>
        <p:nvPr/>
      </p:nvGrpSpPr>
      <p:grpSpPr>
        <a:xfrm>
          <a:off x="0" y="0"/>
          <a:ext cx="0" cy="0"/>
          <a:chOff x="0" y="0"/>
          <a:chExt cx="0" cy="0"/>
        </a:xfrm>
      </p:grpSpPr>
      <p:sp>
        <p:nvSpPr>
          <p:cNvPr id="2" name="Naslov 1"/>
          <p:cNvSpPr>
            <a:spLocks noGrp="1"/>
          </p:cNvSpPr>
          <p:nvPr>
            <p:ph type="ctrTitle"/>
          </p:nvPr>
        </p:nvSpPr>
        <p:spPr>
          <a:xfrm>
            <a:off x="1143000" y="1122363"/>
            <a:ext cx="6858000" cy="2387600"/>
          </a:xfrm>
        </p:spPr>
        <p:txBody>
          <a:bodyPr anchor="b"/>
          <a:lstStyle>
            <a:lvl1pPr algn="ctr">
              <a:defRPr sz="6000"/>
            </a:lvl1pPr>
          </a:lstStyle>
          <a:p>
            <a:r>
              <a:rPr lang="sr-Latn-CS" smtClean="0"/>
              <a:t>Kliknite i uredite naslov mastera</a:t>
            </a:r>
            <a:endParaRPr lang="sr-Latn-RS"/>
          </a:p>
        </p:txBody>
      </p:sp>
      <p:sp>
        <p:nvSpPr>
          <p:cNvPr id="3" name="Podnaslov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r-Latn-CS" smtClean="0"/>
              <a:t>Kliknite i uredite stil podnaslova mastera</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073855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idx="1"/>
          </p:nvPr>
        </p:nvSpPr>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920620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aglavlje odeljka">
    <p:spTree>
      <p:nvGrpSpPr>
        <p:cNvPr id="1" name=""/>
        <p:cNvGrpSpPr/>
        <p:nvPr/>
      </p:nvGrpSpPr>
      <p:grpSpPr>
        <a:xfrm>
          <a:off x="0" y="0"/>
          <a:ext cx="0" cy="0"/>
          <a:chOff x="0" y="0"/>
          <a:chExt cx="0" cy="0"/>
        </a:xfrm>
      </p:grpSpPr>
      <p:sp>
        <p:nvSpPr>
          <p:cNvPr id="2" name="Naslov 1"/>
          <p:cNvSpPr>
            <a:spLocks noGrp="1"/>
          </p:cNvSpPr>
          <p:nvPr>
            <p:ph type="title"/>
          </p:nvPr>
        </p:nvSpPr>
        <p:spPr>
          <a:xfrm>
            <a:off x="623887" y="1709738"/>
            <a:ext cx="7886700" cy="2852737"/>
          </a:xfrm>
        </p:spPr>
        <p:txBody>
          <a:bodyPr anchor="b"/>
          <a:lstStyle>
            <a:lvl1pPr>
              <a:defRPr sz="6000"/>
            </a:lvl1pPr>
          </a:lstStyle>
          <a:p>
            <a:r>
              <a:rPr lang="sr-Latn-CS" smtClean="0"/>
              <a:t>Kliknite i uredite naslov mastera</a:t>
            </a:r>
            <a:endParaRPr lang="sr-Latn-RS"/>
          </a:p>
        </p:txBody>
      </p:sp>
      <p:sp>
        <p:nvSpPr>
          <p:cNvPr id="3" name="Čuvar mesta za tekst 2"/>
          <p:cNvSpPr>
            <a:spLocks noGrp="1"/>
          </p:cNvSpPr>
          <p:nvPr>
            <p:ph type="body" idx="1"/>
          </p:nvPr>
        </p:nvSpPr>
        <p:spPr>
          <a:xfrm>
            <a:off x="623887" y="4589472"/>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r-Latn-CS" smtClean="0"/>
              <a:t>Kliknite i uredite tekst</a:t>
            </a:r>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913538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sz="half" idx="1"/>
          </p:nvPr>
        </p:nvSpPr>
        <p:spPr>
          <a:xfrm>
            <a:off x="6286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sadržaj 3"/>
          <p:cNvSpPr>
            <a:spLocks noGrp="1"/>
          </p:cNvSpPr>
          <p:nvPr>
            <p:ph sz="half" idx="2"/>
          </p:nvPr>
        </p:nvSpPr>
        <p:spPr>
          <a:xfrm>
            <a:off x="46291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281404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Naslov 1"/>
          <p:cNvSpPr>
            <a:spLocks noGrp="1"/>
          </p:cNvSpPr>
          <p:nvPr>
            <p:ph type="title"/>
          </p:nvPr>
        </p:nvSpPr>
        <p:spPr>
          <a:xfrm>
            <a:off x="629841" y="365126"/>
            <a:ext cx="7886700" cy="1325563"/>
          </a:xfrm>
        </p:spPr>
        <p:txBody>
          <a:bodyPr/>
          <a:lstStyle/>
          <a:p>
            <a:r>
              <a:rPr lang="sr-Latn-CS" smtClean="0"/>
              <a:t>Kliknite i uredite naslov mastera</a:t>
            </a:r>
            <a:endParaRPr lang="sr-Latn-RS"/>
          </a:p>
        </p:txBody>
      </p:sp>
      <p:sp>
        <p:nvSpPr>
          <p:cNvPr id="3" name="Čuvar mesta za teks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4" name="Čuvar mesta za sadržaj 3"/>
          <p:cNvSpPr>
            <a:spLocks noGrp="1"/>
          </p:cNvSpPr>
          <p:nvPr>
            <p:ph sz="half" idx="2"/>
          </p:nvPr>
        </p:nvSpPr>
        <p:spPr>
          <a:xfrm>
            <a:off x="629842" y="2505075"/>
            <a:ext cx="3868340"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tekst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6" name="Čuvar mesta za sadržaj 5"/>
          <p:cNvSpPr>
            <a:spLocks noGrp="1"/>
          </p:cNvSpPr>
          <p:nvPr>
            <p:ph sz="quarter" idx="4"/>
          </p:nvPr>
        </p:nvSpPr>
        <p:spPr>
          <a:xfrm>
            <a:off x="4629152" y="2505075"/>
            <a:ext cx="3887391"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7" name="Čuvar mesta za datum 6"/>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8" name="Čuvar mesta za podnožje 7"/>
          <p:cNvSpPr>
            <a:spLocks noGrp="1"/>
          </p:cNvSpPr>
          <p:nvPr>
            <p:ph type="ftr" sz="quarter" idx="11"/>
          </p:nvPr>
        </p:nvSpPr>
        <p:spPr/>
        <p:txBody>
          <a:bodyPr/>
          <a:lstStyle/>
          <a:p>
            <a:endParaRPr lang="sr-Latn-RS"/>
          </a:p>
        </p:txBody>
      </p:sp>
      <p:sp>
        <p:nvSpPr>
          <p:cNvPr id="9" name="Čuvar mesta za broj slajda 8"/>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074268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datum 2"/>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4" name="Čuvar mesta za podnožje 3"/>
          <p:cNvSpPr>
            <a:spLocks noGrp="1"/>
          </p:cNvSpPr>
          <p:nvPr>
            <p:ph type="ftr" sz="quarter" idx="11"/>
          </p:nvPr>
        </p:nvSpPr>
        <p:spPr/>
        <p:txBody>
          <a:bodyPr/>
          <a:lstStyle/>
          <a:p>
            <a:endParaRPr lang="sr-Latn-RS"/>
          </a:p>
        </p:txBody>
      </p:sp>
      <p:sp>
        <p:nvSpPr>
          <p:cNvPr id="5" name="Čuvar mesta za broj slajda 4"/>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64535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Čuvar mesta za datum 1"/>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3" name="Čuvar mesta za podnožje 2"/>
          <p:cNvSpPr>
            <a:spLocks noGrp="1"/>
          </p:cNvSpPr>
          <p:nvPr>
            <p:ph type="ftr" sz="quarter" idx="11"/>
          </p:nvPr>
        </p:nvSpPr>
        <p:spPr/>
        <p:txBody>
          <a:bodyPr/>
          <a:lstStyle/>
          <a:p>
            <a:endParaRPr lang="sr-Latn-RS"/>
          </a:p>
        </p:txBody>
      </p:sp>
      <p:sp>
        <p:nvSpPr>
          <p:cNvPr id="4" name="Čuvar mesta za broj slajda 3"/>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828174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Sadržaj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adržaj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8511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idx="1"/>
          </p:nvPr>
        </p:nvSpPr>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9206207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Slika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liku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519810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vertikalni tekst 2"/>
          <p:cNvSpPr>
            <a:spLocks noGrp="1"/>
          </p:cNvSpPr>
          <p:nvPr>
            <p:ph type="body" orient="vert" idx="1"/>
          </p:nvPr>
        </p:nvSpPr>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057364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kalni naslov 1"/>
          <p:cNvSpPr>
            <a:spLocks noGrp="1"/>
          </p:cNvSpPr>
          <p:nvPr>
            <p:ph type="title" orient="vert"/>
          </p:nvPr>
        </p:nvSpPr>
        <p:spPr>
          <a:xfrm>
            <a:off x="6543676" y="365125"/>
            <a:ext cx="1971675" cy="5811838"/>
          </a:xfrm>
        </p:spPr>
        <p:txBody>
          <a:bodyPr vert="eaVert"/>
          <a:lstStyle/>
          <a:p>
            <a:r>
              <a:rPr lang="sr-Latn-CS" smtClean="0"/>
              <a:t>Kliknite i uredite naslov mastera</a:t>
            </a:r>
            <a:endParaRPr lang="sr-Latn-RS"/>
          </a:p>
        </p:txBody>
      </p:sp>
      <p:sp>
        <p:nvSpPr>
          <p:cNvPr id="3" name="Čuvar mesta za vertikalni tekst 2"/>
          <p:cNvSpPr>
            <a:spLocks noGrp="1"/>
          </p:cNvSpPr>
          <p:nvPr>
            <p:ph type="body" orient="vert" idx="1"/>
          </p:nvPr>
        </p:nvSpPr>
        <p:spPr>
          <a:xfrm>
            <a:off x="628652" y="365125"/>
            <a:ext cx="5800725" cy="5811838"/>
          </a:xfrm>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161648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Naslov slajda">
    <p:spTree>
      <p:nvGrpSpPr>
        <p:cNvPr id="1" name=""/>
        <p:cNvGrpSpPr/>
        <p:nvPr/>
      </p:nvGrpSpPr>
      <p:grpSpPr>
        <a:xfrm>
          <a:off x="0" y="0"/>
          <a:ext cx="0" cy="0"/>
          <a:chOff x="0" y="0"/>
          <a:chExt cx="0" cy="0"/>
        </a:xfrm>
      </p:grpSpPr>
      <p:sp>
        <p:nvSpPr>
          <p:cNvPr id="2" name="Naslov 1"/>
          <p:cNvSpPr>
            <a:spLocks noGrp="1"/>
          </p:cNvSpPr>
          <p:nvPr>
            <p:ph type="ctrTitle"/>
          </p:nvPr>
        </p:nvSpPr>
        <p:spPr>
          <a:xfrm>
            <a:off x="1143000" y="1122363"/>
            <a:ext cx="6858000" cy="2387600"/>
          </a:xfrm>
        </p:spPr>
        <p:txBody>
          <a:bodyPr anchor="b"/>
          <a:lstStyle>
            <a:lvl1pPr algn="ctr">
              <a:defRPr sz="6000"/>
            </a:lvl1pPr>
          </a:lstStyle>
          <a:p>
            <a:r>
              <a:rPr lang="sr-Latn-CS" smtClean="0"/>
              <a:t>Kliknite i uredite naslov mastera</a:t>
            </a:r>
            <a:endParaRPr lang="sr-Latn-RS"/>
          </a:p>
        </p:txBody>
      </p:sp>
      <p:sp>
        <p:nvSpPr>
          <p:cNvPr id="3" name="Podnaslov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r-Latn-CS" smtClean="0"/>
              <a:t>Kliknite i uredite stil podnaslova mastera</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073855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idx="1"/>
          </p:nvPr>
        </p:nvSpPr>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9206207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aglavlje odeljka">
    <p:spTree>
      <p:nvGrpSpPr>
        <p:cNvPr id="1" name=""/>
        <p:cNvGrpSpPr/>
        <p:nvPr/>
      </p:nvGrpSpPr>
      <p:grpSpPr>
        <a:xfrm>
          <a:off x="0" y="0"/>
          <a:ext cx="0" cy="0"/>
          <a:chOff x="0" y="0"/>
          <a:chExt cx="0" cy="0"/>
        </a:xfrm>
      </p:grpSpPr>
      <p:sp>
        <p:nvSpPr>
          <p:cNvPr id="2" name="Naslov 1"/>
          <p:cNvSpPr>
            <a:spLocks noGrp="1"/>
          </p:cNvSpPr>
          <p:nvPr>
            <p:ph type="title"/>
          </p:nvPr>
        </p:nvSpPr>
        <p:spPr>
          <a:xfrm>
            <a:off x="623887" y="1709738"/>
            <a:ext cx="7886700" cy="2852737"/>
          </a:xfrm>
        </p:spPr>
        <p:txBody>
          <a:bodyPr anchor="b"/>
          <a:lstStyle>
            <a:lvl1pPr>
              <a:defRPr sz="6000"/>
            </a:lvl1pPr>
          </a:lstStyle>
          <a:p>
            <a:r>
              <a:rPr lang="sr-Latn-CS" smtClean="0"/>
              <a:t>Kliknite i uredite naslov mastera</a:t>
            </a:r>
            <a:endParaRPr lang="sr-Latn-RS"/>
          </a:p>
        </p:txBody>
      </p:sp>
      <p:sp>
        <p:nvSpPr>
          <p:cNvPr id="3" name="Čuvar mesta za tekst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r-Latn-CS" smtClean="0"/>
              <a:t>Kliknite i uredite tekst</a:t>
            </a:r>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9135381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sz="half" idx="1"/>
          </p:nvPr>
        </p:nvSpPr>
        <p:spPr>
          <a:xfrm>
            <a:off x="6286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sadržaj 3"/>
          <p:cNvSpPr>
            <a:spLocks noGrp="1"/>
          </p:cNvSpPr>
          <p:nvPr>
            <p:ph sz="half" idx="2"/>
          </p:nvPr>
        </p:nvSpPr>
        <p:spPr>
          <a:xfrm>
            <a:off x="46291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2814042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Naslov 1"/>
          <p:cNvSpPr>
            <a:spLocks noGrp="1"/>
          </p:cNvSpPr>
          <p:nvPr>
            <p:ph type="title"/>
          </p:nvPr>
        </p:nvSpPr>
        <p:spPr>
          <a:xfrm>
            <a:off x="629841" y="365126"/>
            <a:ext cx="7886700" cy="1325563"/>
          </a:xfrm>
        </p:spPr>
        <p:txBody>
          <a:bodyPr/>
          <a:lstStyle/>
          <a:p>
            <a:r>
              <a:rPr lang="sr-Latn-CS" smtClean="0"/>
              <a:t>Kliknite i uredite naslov mastera</a:t>
            </a:r>
            <a:endParaRPr lang="sr-Latn-RS"/>
          </a:p>
        </p:txBody>
      </p:sp>
      <p:sp>
        <p:nvSpPr>
          <p:cNvPr id="3" name="Čuvar mesta za teks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4" name="Čuvar mesta za sadržaj 3"/>
          <p:cNvSpPr>
            <a:spLocks noGrp="1"/>
          </p:cNvSpPr>
          <p:nvPr>
            <p:ph sz="half" idx="2"/>
          </p:nvPr>
        </p:nvSpPr>
        <p:spPr>
          <a:xfrm>
            <a:off x="629842" y="2505075"/>
            <a:ext cx="3868340"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tekst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6" name="Čuvar mesta za sadržaj 5"/>
          <p:cNvSpPr>
            <a:spLocks noGrp="1"/>
          </p:cNvSpPr>
          <p:nvPr>
            <p:ph sz="quarter" idx="4"/>
          </p:nvPr>
        </p:nvSpPr>
        <p:spPr>
          <a:xfrm>
            <a:off x="4629150" y="2505075"/>
            <a:ext cx="3887391"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7" name="Čuvar mesta za datum 6"/>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8" name="Čuvar mesta za podnožje 7"/>
          <p:cNvSpPr>
            <a:spLocks noGrp="1"/>
          </p:cNvSpPr>
          <p:nvPr>
            <p:ph type="ftr" sz="quarter" idx="11"/>
          </p:nvPr>
        </p:nvSpPr>
        <p:spPr/>
        <p:txBody>
          <a:bodyPr/>
          <a:lstStyle/>
          <a:p>
            <a:endParaRPr lang="sr-Latn-RS"/>
          </a:p>
        </p:txBody>
      </p:sp>
      <p:sp>
        <p:nvSpPr>
          <p:cNvPr id="9" name="Čuvar mesta za broj slajda 8"/>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0742685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datum 2"/>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4" name="Čuvar mesta za podnožje 3"/>
          <p:cNvSpPr>
            <a:spLocks noGrp="1"/>
          </p:cNvSpPr>
          <p:nvPr>
            <p:ph type="ftr" sz="quarter" idx="11"/>
          </p:nvPr>
        </p:nvSpPr>
        <p:spPr/>
        <p:txBody>
          <a:bodyPr/>
          <a:lstStyle/>
          <a:p>
            <a:endParaRPr lang="sr-Latn-RS"/>
          </a:p>
        </p:txBody>
      </p:sp>
      <p:sp>
        <p:nvSpPr>
          <p:cNvPr id="5" name="Čuvar mesta za broj slajda 4"/>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645355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Čuvar mesta za datum 1"/>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3" name="Čuvar mesta za podnožje 2"/>
          <p:cNvSpPr>
            <a:spLocks noGrp="1"/>
          </p:cNvSpPr>
          <p:nvPr>
            <p:ph type="ftr" sz="quarter" idx="11"/>
          </p:nvPr>
        </p:nvSpPr>
        <p:spPr/>
        <p:txBody>
          <a:bodyPr/>
          <a:lstStyle/>
          <a:p>
            <a:endParaRPr lang="sr-Latn-RS"/>
          </a:p>
        </p:txBody>
      </p:sp>
      <p:sp>
        <p:nvSpPr>
          <p:cNvPr id="4" name="Čuvar mesta za broj slajda 3"/>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828174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eljka">
    <p:spTree>
      <p:nvGrpSpPr>
        <p:cNvPr id="1" name=""/>
        <p:cNvGrpSpPr/>
        <p:nvPr/>
      </p:nvGrpSpPr>
      <p:grpSpPr>
        <a:xfrm>
          <a:off x="0" y="0"/>
          <a:ext cx="0" cy="0"/>
          <a:chOff x="0" y="0"/>
          <a:chExt cx="0" cy="0"/>
        </a:xfrm>
      </p:grpSpPr>
      <p:sp>
        <p:nvSpPr>
          <p:cNvPr id="2" name="Naslov 1"/>
          <p:cNvSpPr>
            <a:spLocks noGrp="1"/>
          </p:cNvSpPr>
          <p:nvPr>
            <p:ph type="title"/>
          </p:nvPr>
        </p:nvSpPr>
        <p:spPr>
          <a:xfrm>
            <a:off x="623887" y="1709738"/>
            <a:ext cx="7886700" cy="2852737"/>
          </a:xfrm>
        </p:spPr>
        <p:txBody>
          <a:bodyPr anchor="b"/>
          <a:lstStyle>
            <a:lvl1pPr>
              <a:defRPr sz="6000"/>
            </a:lvl1pPr>
          </a:lstStyle>
          <a:p>
            <a:r>
              <a:rPr lang="sr-Latn-CS" smtClean="0"/>
              <a:t>Kliknite i uredite naslov mastera</a:t>
            </a:r>
            <a:endParaRPr lang="sr-Latn-RS"/>
          </a:p>
        </p:txBody>
      </p:sp>
      <p:sp>
        <p:nvSpPr>
          <p:cNvPr id="3" name="Čuvar mesta za tekst 2"/>
          <p:cNvSpPr>
            <a:spLocks noGrp="1"/>
          </p:cNvSpPr>
          <p:nvPr>
            <p:ph type="body" idx="1"/>
          </p:nvPr>
        </p:nvSpPr>
        <p:spPr>
          <a:xfrm>
            <a:off x="623887" y="4589478"/>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r-Latn-CS" smtClean="0"/>
              <a:t>Kliknite i uredite tekst</a:t>
            </a:r>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9135381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Sadržaj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adržaj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8511084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Slika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liku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5198101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vertikalni tekst 2"/>
          <p:cNvSpPr>
            <a:spLocks noGrp="1"/>
          </p:cNvSpPr>
          <p:nvPr>
            <p:ph type="body" orient="vert" idx="1"/>
          </p:nvPr>
        </p:nvSpPr>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057364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kalni naslov 1"/>
          <p:cNvSpPr>
            <a:spLocks noGrp="1"/>
          </p:cNvSpPr>
          <p:nvPr>
            <p:ph type="title" orient="vert"/>
          </p:nvPr>
        </p:nvSpPr>
        <p:spPr>
          <a:xfrm>
            <a:off x="6543675" y="365125"/>
            <a:ext cx="1971675" cy="5811838"/>
          </a:xfrm>
        </p:spPr>
        <p:txBody>
          <a:bodyPr vert="eaVert"/>
          <a:lstStyle/>
          <a:p>
            <a:r>
              <a:rPr lang="sr-Latn-CS" smtClean="0"/>
              <a:t>Kliknite i uredite naslov mastera</a:t>
            </a:r>
            <a:endParaRPr lang="sr-Latn-RS"/>
          </a:p>
        </p:txBody>
      </p:sp>
      <p:sp>
        <p:nvSpPr>
          <p:cNvPr id="3" name="Čuvar mesta za vertikalni tekst 2"/>
          <p:cNvSpPr>
            <a:spLocks noGrp="1"/>
          </p:cNvSpPr>
          <p:nvPr>
            <p:ph type="body" orient="vert" idx="1"/>
          </p:nvPr>
        </p:nvSpPr>
        <p:spPr>
          <a:xfrm>
            <a:off x="628650" y="365125"/>
            <a:ext cx="5800725" cy="5811838"/>
          </a:xfrm>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11"/>
          </p:nvPr>
        </p:nvSpPr>
        <p:spPr/>
        <p:txBody>
          <a:bodyPr/>
          <a:lstStyle/>
          <a:p>
            <a:endParaRPr lang="sr-Latn-RS"/>
          </a:p>
        </p:txBody>
      </p:sp>
      <p:sp>
        <p:nvSpPr>
          <p:cNvPr id="6" name="Čuvar mesta za broj slajda 5"/>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161648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sadržaj 2"/>
          <p:cNvSpPr>
            <a:spLocks noGrp="1"/>
          </p:cNvSpPr>
          <p:nvPr>
            <p:ph sz="half" idx="1"/>
          </p:nvPr>
        </p:nvSpPr>
        <p:spPr>
          <a:xfrm>
            <a:off x="6286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sadržaj 3"/>
          <p:cNvSpPr>
            <a:spLocks noGrp="1"/>
          </p:cNvSpPr>
          <p:nvPr>
            <p:ph sz="half" idx="2"/>
          </p:nvPr>
        </p:nvSpPr>
        <p:spPr>
          <a:xfrm>
            <a:off x="4629150" y="1825625"/>
            <a:ext cx="3886200" cy="435133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28140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Naslov 1"/>
          <p:cNvSpPr>
            <a:spLocks noGrp="1"/>
          </p:cNvSpPr>
          <p:nvPr>
            <p:ph type="title"/>
          </p:nvPr>
        </p:nvSpPr>
        <p:spPr>
          <a:xfrm>
            <a:off x="629841" y="365126"/>
            <a:ext cx="7886700" cy="1325563"/>
          </a:xfrm>
        </p:spPr>
        <p:txBody>
          <a:bodyPr/>
          <a:lstStyle/>
          <a:p>
            <a:r>
              <a:rPr lang="sr-Latn-CS" smtClean="0"/>
              <a:t>Kliknite i uredite naslov mastera</a:t>
            </a:r>
            <a:endParaRPr lang="sr-Latn-RS"/>
          </a:p>
        </p:txBody>
      </p:sp>
      <p:sp>
        <p:nvSpPr>
          <p:cNvPr id="3" name="Čuvar mesta za teks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4" name="Čuvar mesta za sadržaj 3"/>
          <p:cNvSpPr>
            <a:spLocks noGrp="1"/>
          </p:cNvSpPr>
          <p:nvPr>
            <p:ph sz="half" idx="2"/>
          </p:nvPr>
        </p:nvSpPr>
        <p:spPr>
          <a:xfrm>
            <a:off x="629842" y="2505075"/>
            <a:ext cx="3868340"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5" name="Čuvar mesta za tekst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6" name="Čuvar mesta za sadržaj 5"/>
          <p:cNvSpPr>
            <a:spLocks noGrp="1"/>
          </p:cNvSpPr>
          <p:nvPr>
            <p:ph sz="quarter" idx="4"/>
          </p:nvPr>
        </p:nvSpPr>
        <p:spPr>
          <a:xfrm>
            <a:off x="4629152" y="2505075"/>
            <a:ext cx="3887391" cy="36845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7" name="Čuvar mesta za datum 6"/>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8" name="Čuvar mesta za podnožje 7"/>
          <p:cNvSpPr>
            <a:spLocks noGrp="1"/>
          </p:cNvSpPr>
          <p:nvPr>
            <p:ph type="ftr" sz="quarter" idx="11"/>
          </p:nvPr>
        </p:nvSpPr>
        <p:spPr/>
        <p:txBody>
          <a:bodyPr/>
          <a:lstStyle/>
          <a:p>
            <a:endParaRPr lang="sr-Latn-RS"/>
          </a:p>
        </p:txBody>
      </p:sp>
      <p:sp>
        <p:nvSpPr>
          <p:cNvPr id="9" name="Čuvar mesta za broj slajda 8"/>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207426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smtClean="0"/>
              <a:t>Kliknite i uredite naslov mastera</a:t>
            </a:r>
            <a:endParaRPr lang="sr-Latn-RS"/>
          </a:p>
        </p:txBody>
      </p:sp>
      <p:sp>
        <p:nvSpPr>
          <p:cNvPr id="3" name="Čuvar mesta za datum 2"/>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4" name="Čuvar mesta za podnožje 3"/>
          <p:cNvSpPr>
            <a:spLocks noGrp="1"/>
          </p:cNvSpPr>
          <p:nvPr>
            <p:ph type="ftr" sz="quarter" idx="11"/>
          </p:nvPr>
        </p:nvSpPr>
        <p:spPr/>
        <p:txBody>
          <a:bodyPr/>
          <a:lstStyle/>
          <a:p>
            <a:endParaRPr lang="sr-Latn-RS"/>
          </a:p>
        </p:txBody>
      </p:sp>
      <p:sp>
        <p:nvSpPr>
          <p:cNvPr id="5" name="Čuvar mesta za broj slajda 4"/>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6453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Čuvar mesta za datum 1"/>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3" name="Čuvar mesta za podnožje 2"/>
          <p:cNvSpPr>
            <a:spLocks noGrp="1"/>
          </p:cNvSpPr>
          <p:nvPr>
            <p:ph type="ftr" sz="quarter" idx="11"/>
          </p:nvPr>
        </p:nvSpPr>
        <p:spPr/>
        <p:txBody>
          <a:bodyPr/>
          <a:lstStyle/>
          <a:p>
            <a:endParaRPr lang="sr-Latn-RS"/>
          </a:p>
        </p:txBody>
      </p:sp>
      <p:sp>
        <p:nvSpPr>
          <p:cNvPr id="4" name="Čuvar mesta za broj slajda 3"/>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82817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adržaj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85110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629841" y="457200"/>
            <a:ext cx="2949178" cy="1600200"/>
          </a:xfrm>
        </p:spPr>
        <p:txBody>
          <a:bodyPr anchor="b"/>
          <a:lstStyle>
            <a:lvl1pPr>
              <a:defRPr sz="3200"/>
            </a:lvl1pPr>
          </a:lstStyle>
          <a:p>
            <a:r>
              <a:rPr lang="sr-Latn-CS" smtClean="0"/>
              <a:t>Kliknite i uredite naslov mastera</a:t>
            </a:r>
            <a:endParaRPr lang="sr-Latn-RS"/>
          </a:p>
        </p:txBody>
      </p:sp>
      <p:sp>
        <p:nvSpPr>
          <p:cNvPr id="3" name="Čuvar mesta za sliku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Čuvar mesta za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CS" smtClean="0"/>
              <a:t>Kliknite i uredite tekst</a:t>
            </a:r>
          </a:p>
        </p:txBody>
      </p:sp>
      <p:sp>
        <p:nvSpPr>
          <p:cNvPr id="5" name="Čuvar mesta za datum 4"/>
          <p:cNvSpPr>
            <a:spLocks noGrp="1"/>
          </p:cNvSpPr>
          <p:nvPr>
            <p:ph type="dt" sz="half" idx="10"/>
          </p:nvPr>
        </p:nvSpPr>
        <p:spPr/>
        <p:txBody>
          <a:bodyPr/>
          <a:lstStyle/>
          <a:p>
            <a:fld id="{6C3DA14C-C023-4897-A938-6F1545904ED9}" type="datetimeFigureOut">
              <a:rPr lang="sr-Latn-RS" smtClean="0"/>
              <a:pPr/>
              <a:t>10.9.2019.</a:t>
            </a:fld>
            <a:endParaRPr lang="sr-Latn-RS"/>
          </a:p>
        </p:txBody>
      </p:sp>
      <p:sp>
        <p:nvSpPr>
          <p:cNvPr id="6" name="Čuvar mesta za podnožje 5"/>
          <p:cNvSpPr>
            <a:spLocks noGrp="1"/>
          </p:cNvSpPr>
          <p:nvPr>
            <p:ph type="ftr" sz="quarter" idx="11"/>
          </p:nvPr>
        </p:nvSpPr>
        <p:spPr/>
        <p:txBody>
          <a:bodyPr/>
          <a:lstStyle/>
          <a:p>
            <a:endParaRPr lang="sr-Latn-RS"/>
          </a:p>
        </p:txBody>
      </p:sp>
      <p:sp>
        <p:nvSpPr>
          <p:cNvPr id="7" name="Čuvar mesta za broj slajda 6"/>
          <p:cNvSpPr>
            <a:spLocks noGrp="1"/>
          </p:cNvSpPr>
          <p:nvPr>
            <p:ph type="sldNum" sz="quarter" idx="12"/>
          </p:nvPr>
        </p:nvSpPr>
        <p:spPr/>
        <p:txBody>
          <a:body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1519810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Čuvar mesta za naslov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r-Latn-CS" smtClean="0"/>
              <a:t>Kliknite i uredite naslov mastera</a:t>
            </a:r>
            <a:endParaRPr lang="sr-Latn-RS"/>
          </a:p>
        </p:txBody>
      </p:sp>
      <p:sp>
        <p:nvSpPr>
          <p:cNvPr id="3" name="Čuvar mesta za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2"/>
          </p:nvPr>
        </p:nvSpPr>
        <p:spPr>
          <a:xfrm>
            <a:off x="628650" y="635636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3"/>
          </p:nvPr>
        </p:nvSpPr>
        <p:spPr>
          <a:xfrm>
            <a:off x="3028950" y="635636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Čuvar mesta za broj slajda 5"/>
          <p:cNvSpPr>
            <a:spLocks noGrp="1"/>
          </p:cNvSpPr>
          <p:nvPr>
            <p:ph type="sldNum" sz="quarter" idx="4"/>
          </p:nvPr>
        </p:nvSpPr>
        <p:spPr>
          <a:xfrm>
            <a:off x="6457950" y="635636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17219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Čuvar mesta za naslov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r-Latn-CS" smtClean="0"/>
              <a:t>Kliknite i uredite naslov mastera</a:t>
            </a:r>
            <a:endParaRPr lang="sr-Latn-RS"/>
          </a:p>
        </p:txBody>
      </p:sp>
      <p:sp>
        <p:nvSpPr>
          <p:cNvPr id="3" name="Čuvar mesta za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2"/>
          </p:nvPr>
        </p:nvSpPr>
        <p:spPr>
          <a:xfrm>
            <a:off x="628650" y="6356359"/>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3"/>
          </p:nvPr>
        </p:nvSpPr>
        <p:spPr>
          <a:xfrm>
            <a:off x="3028950" y="6356359"/>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Čuvar mesta za broj slajda 5"/>
          <p:cNvSpPr>
            <a:spLocks noGrp="1"/>
          </p:cNvSpPr>
          <p:nvPr>
            <p:ph type="sldNum" sz="quarter" idx="4"/>
          </p:nvPr>
        </p:nvSpPr>
        <p:spPr>
          <a:xfrm>
            <a:off x="6457950" y="6356359"/>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172198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Čuvar mesta za naslov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r-Latn-CS" smtClean="0"/>
              <a:t>Kliknite i uredite naslov mastera</a:t>
            </a:r>
            <a:endParaRPr lang="sr-Latn-RS"/>
          </a:p>
        </p:txBody>
      </p:sp>
      <p:sp>
        <p:nvSpPr>
          <p:cNvPr id="3" name="Čuvar mesta za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sr-Latn-RS"/>
          </a:p>
        </p:txBody>
      </p:sp>
      <p:sp>
        <p:nvSpPr>
          <p:cNvPr id="4" name="Čuvar mesta za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3DA14C-C023-4897-A938-6F1545904ED9}" type="datetimeFigureOut">
              <a:rPr lang="sr-Latn-RS" smtClean="0"/>
              <a:pPr/>
              <a:t>10.9.2019.</a:t>
            </a:fld>
            <a:endParaRPr lang="sr-Latn-RS"/>
          </a:p>
        </p:txBody>
      </p:sp>
      <p:sp>
        <p:nvSpPr>
          <p:cNvPr id="5" name="Čuvar mesta za podnožje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Čuvar mesta za broj slajd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A02C8A-5A42-47AB-B8E6-14CEED4E7A74}" type="slidenum">
              <a:rPr lang="sr-Latn-RS" smtClean="0"/>
              <a:pPr/>
              <a:t>‹#›</a:t>
            </a:fld>
            <a:endParaRPr lang="sr-Latn-RS"/>
          </a:p>
        </p:txBody>
      </p:sp>
    </p:spTree>
    <p:extLst>
      <p:ext uri="{BB962C8B-B14F-4D97-AF65-F5344CB8AC3E}">
        <p14:creationId xmlns:p14="http://schemas.microsoft.com/office/powerpoint/2010/main" xmlns="" val="33172198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6.xml"/><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752600" y="457200"/>
            <a:ext cx="5943600" cy="2514600"/>
          </a:xfrm>
        </p:spPr>
        <p:txBody>
          <a:bodyPr/>
          <a:lstStyle/>
          <a:p>
            <a:pPr eaLnBrk="1" hangingPunct="1"/>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Универзитет у Крагујевцу</a:t>
            </a:r>
          </a:p>
          <a:p>
            <a:pPr eaLnBrk="1" hangingPunct="1"/>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Факултет медицински</a:t>
            </a:r>
            <a:r>
              <a:rPr lang="sr-Cyrl-CS" sz="2000" dirty="0" smtClean="0">
                <a:effectLst>
                  <a:outerShdw blurRad="38100" dist="38100" dir="2700000" algn="tl">
                    <a:srgbClr val="000000">
                      <a:alpha val="43137"/>
                    </a:srgbClr>
                  </a:outerShdw>
                </a:effectLst>
                <a:latin typeface="Times New Roman" pitchFamily="18" charset="0"/>
                <a:cs typeface="Times New Roman" pitchFamily="18" charset="0"/>
              </a:rPr>
              <a:t>х наука</a:t>
            </a:r>
          </a:p>
          <a:p>
            <a:pPr eaLnBrk="1" hangingPunct="1"/>
            <a:endParaRPr lang="sr-Cyrl-CS"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eaLnBrk="1" hangingPunct="1"/>
            <a:r>
              <a:rPr lang="sr-Cyrl-CS" sz="2000" dirty="0" smtClean="0">
                <a:effectLst>
                  <a:outerShdw blurRad="38100" dist="38100" dir="2700000" algn="tl">
                    <a:srgbClr val="000000">
                      <a:alpha val="43137"/>
                    </a:srgbClr>
                  </a:outerShdw>
                </a:effectLst>
                <a:latin typeface="Times New Roman" pitchFamily="18" charset="0"/>
                <a:cs typeface="Times New Roman" pitchFamily="18" charset="0"/>
              </a:rPr>
              <a:t>Интегрисане академске студије фармације</a:t>
            </a:r>
          </a:p>
          <a:p>
            <a:r>
              <a:rPr lang="sr-Cyrl-RS" sz="2000" b="1" dirty="0" smtClean="0">
                <a:latin typeface="Times New Roman" pitchFamily="18" charset="0"/>
                <a:cs typeface="Times New Roman" pitchFamily="18" charset="0"/>
              </a:rPr>
              <a:t>И16 Обрада резултата мерења </a:t>
            </a:r>
            <a:endParaRPr lang="sr-Cyrl-RS" sz="2200" dirty="0" smtClean="0">
              <a:latin typeface="Times New Roman" pitchFamily="18" charset="0"/>
              <a:cs typeface="Times New Roman" pitchFamily="18" charset="0"/>
            </a:endParaRPr>
          </a:p>
        </p:txBody>
      </p:sp>
      <p:sp>
        <p:nvSpPr>
          <p:cNvPr id="2052" name="Text Box 5"/>
          <p:cNvSpPr txBox="1">
            <a:spLocks noChangeArrowheads="1"/>
          </p:cNvSpPr>
          <p:nvPr/>
        </p:nvSpPr>
        <p:spPr bwMode="auto">
          <a:xfrm>
            <a:off x="228600" y="1433444"/>
            <a:ext cx="8610600" cy="5563061"/>
          </a:xfrm>
          <a:prstGeom prst="rect">
            <a:avLst/>
          </a:prstGeom>
          <a:noFill/>
          <a:ln w="9525">
            <a:noFill/>
            <a:miter lim="800000"/>
            <a:headEnd/>
            <a:tailEnd/>
          </a:ln>
        </p:spPr>
        <p:txBody>
          <a:bodyPr wrap="square">
            <a:spAutoFit/>
          </a:bodyPr>
          <a:lstStyle/>
          <a:p>
            <a:pPr algn="ctr">
              <a:spcBef>
                <a:spcPct val="50000"/>
              </a:spcBef>
              <a:buFontTx/>
              <a:buNone/>
            </a:pPr>
            <a:endParaRPr lang="en-US" sz="1000" b="1" dirty="0">
              <a:latin typeface="Times New Roman" pitchFamily="18" charset="0"/>
            </a:endParaRPr>
          </a:p>
          <a:p>
            <a:pPr algn="ctr">
              <a:spcBef>
                <a:spcPct val="50000"/>
              </a:spcBef>
              <a:buFontTx/>
              <a:buNone/>
            </a:pPr>
            <a:endParaRPr lang="sr-Cyrl-CS" sz="1200" b="1" dirty="0">
              <a:latin typeface="Times New Roman" pitchFamily="18" charset="0"/>
            </a:endParaRPr>
          </a:p>
          <a:p>
            <a:pPr algn="ctr">
              <a:buFontTx/>
              <a:buNone/>
            </a:pPr>
            <a:endParaRPr lang="ru-RU" sz="2600" b="1" dirty="0" smtClean="0">
              <a:latin typeface="Times New Roman" pitchFamily="18" charset="0"/>
              <a:cs typeface="Times New Roman" pitchFamily="18" charset="0"/>
            </a:endParaRPr>
          </a:p>
          <a:p>
            <a:pPr algn="ctr">
              <a:spcBef>
                <a:spcPct val="50000"/>
              </a:spcBef>
              <a:buFontTx/>
              <a:buNone/>
            </a:pPr>
            <a:endParaRPr lang="sr-Cyrl-RS" sz="2300" b="1"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r>
              <a:rPr lang="sr-Latn-RS" sz="3200" b="1" dirty="0" smtClean="0">
                <a:solidFill>
                  <a:srgbClr val="FF0000"/>
                </a:solidFill>
                <a:latin typeface="Times New Roman" pitchFamily="18" charset="0"/>
                <a:cs typeface="Times New Roman" pitchFamily="18" charset="0"/>
              </a:rPr>
              <a:t>11. </a:t>
            </a:r>
            <a:r>
              <a:rPr lang="sr-Cyrl-RS" sz="3200" b="1" dirty="0" smtClean="0">
                <a:solidFill>
                  <a:srgbClr val="FF0000"/>
                </a:solidFill>
                <a:latin typeface="Times New Roman" pitchFamily="18" charset="0"/>
                <a:cs typeface="Times New Roman" pitchFamily="18" charset="0"/>
              </a:rPr>
              <a:t>Основи хемометријске анализе података</a:t>
            </a:r>
            <a:r>
              <a:rPr lang="sr-Cyrl-RS" sz="3200" b="1" dirty="0" smtClean="0">
                <a:latin typeface="Times New Roman" pitchFamily="18" charset="0"/>
              </a:rPr>
              <a:t>                            </a:t>
            </a:r>
            <a:r>
              <a:rPr lang="sr-Cyrl-RS" sz="2200" b="1" dirty="0" smtClean="0">
                <a:latin typeface="Times New Roman" pitchFamily="18" charset="0"/>
              </a:rPr>
              <a:t>                                            </a:t>
            </a:r>
            <a:endParaRPr lang="en-US" sz="2200" b="1" dirty="0" smtClean="0">
              <a:latin typeface="Times New Roman" pitchFamily="18" charset="0"/>
            </a:endParaRPr>
          </a:p>
          <a:p>
            <a:pPr algn="r">
              <a:spcBef>
                <a:spcPct val="50000"/>
              </a:spcBef>
              <a:buNone/>
            </a:pPr>
            <a:endParaRPr lang="en-US" sz="2200" b="1" dirty="0" smtClean="0">
              <a:effectLst>
                <a:outerShdw blurRad="38100" dist="38100" dir="2700000" algn="tl">
                  <a:srgbClr val="000000">
                    <a:alpha val="43137"/>
                  </a:srgbClr>
                </a:outerShdw>
              </a:effectLst>
              <a:latin typeface="Times New Roman" pitchFamily="18" charset="0"/>
            </a:endParaRPr>
          </a:p>
          <a:p>
            <a:pPr algn="r">
              <a:spcBef>
                <a:spcPct val="50000"/>
              </a:spcBef>
              <a:buNone/>
            </a:pPr>
            <a:endParaRPr lang="en-US" sz="2200" b="1" dirty="0" smtClean="0">
              <a:effectLst>
                <a:outerShdw blurRad="38100" dist="38100" dir="2700000" algn="tl">
                  <a:srgbClr val="000000">
                    <a:alpha val="43137"/>
                  </a:srgbClr>
                </a:outerShdw>
              </a:effectLst>
              <a:latin typeface="Times New Roman" pitchFamily="18" charset="0"/>
            </a:endParaRPr>
          </a:p>
          <a:p>
            <a:pPr algn="r">
              <a:spcBef>
                <a:spcPct val="50000"/>
              </a:spcBef>
              <a:buNone/>
            </a:pPr>
            <a:r>
              <a:rPr lang="sr-Cyrl-RS" sz="2200" b="1" dirty="0" smtClean="0">
                <a:effectLst>
                  <a:outerShdw blurRad="38100" dist="38100" dir="2700000" algn="tl">
                    <a:srgbClr val="000000">
                      <a:alpha val="43137"/>
                    </a:srgbClr>
                  </a:outerShdw>
                </a:effectLst>
                <a:latin typeface="Times New Roman" pitchFamily="18" charset="0"/>
              </a:rPr>
              <a:t>доц. др</a:t>
            </a:r>
            <a:r>
              <a:rPr lang="sr-Cyrl-CS" sz="2200" b="1" dirty="0" smtClean="0">
                <a:effectLst>
                  <a:outerShdw blurRad="38100" dist="38100" dir="2700000" algn="tl">
                    <a:srgbClr val="000000">
                      <a:alpha val="43137"/>
                    </a:srgbClr>
                  </a:outerShdw>
                </a:effectLst>
                <a:latin typeface="Times New Roman" pitchFamily="18" charset="0"/>
              </a:rPr>
              <a:t> Мирослав Соврлић</a:t>
            </a:r>
          </a:p>
          <a:p>
            <a:pPr algn="ctr">
              <a:spcBef>
                <a:spcPct val="50000"/>
              </a:spcBef>
              <a:buFontTx/>
              <a:buNone/>
            </a:pPr>
            <a:endParaRPr lang="sr-Cyrl-CS" sz="2000"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endParaRPr lang="sr-Cyrl-CS" sz="2000" dirty="0" smtClean="0">
              <a:effectLst>
                <a:outerShdw blurRad="38100" dist="38100" dir="2700000" algn="tl">
                  <a:srgbClr val="000000">
                    <a:alpha val="43137"/>
                  </a:srgbClr>
                </a:outerShdw>
              </a:effectLst>
              <a:latin typeface="Times New Roman" pitchFamily="18" charset="0"/>
            </a:endParaRPr>
          </a:p>
          <a:p>
            <a:pPr algn="ctr">
              <a:spcBef>
                <a:spcPct val="50000"/>
              </a:spcBef>
              <a:buFontTx/>
              <a:buNone/>
            </a:pPr>
            <a:r>
              <a:rPr lang="sr-Cyrl-CS" sz="2000" dirty="0" smtClean="0">
                <a:effectLst>
                  <a:outerShdw blurRad="38100" dist="38100" dir="2700000" algn="tl">
                    <a:srgbClr val="000000">
                      <a:alpha val="43137"/>
                    </a:srgbClr>
                  </a:outerShdw>
                </a:effectLst>
                <a:latin typeface="Times New Roman" pitchFamily="18" charset="0"/>
              </a:rPr>
              <a:t>Школска 201</a:t>
            </a:r>
            <a:r>
              <a:rPr lang="en-US" sz="2000" dirty="0" smtClean="0">
                <a:effectLst>
                  <a:outerShdw blurRad="38100" dist="38100" dir="2700000" algn="tl">
                    <a:srgbClr val="000000">
                      <a:alpha val="43137"/>
                    </a:srgbClr>
                  </a:outerShdw>
                </a:effectLst>
                <a:latin typeface="Times New Roman" pitchFamily="18" charset="0"/>
              </a:rPr>
              <a:t>9</a:t>
            </a:r>
            <a:r>
              <a:rPr lang="sr-Cyrl-CS" sz="2000" dirty="0" smtClean="0">
                <a:effectLst>
                  <a:outerShdw blurRad="38100" dist="38100" dir="2700000" algn="tl">
                    <a:srgbClr val="000000">
                      <a:alpha val="43137"/>
                    </a:srgbClr>
                  </a:outerShdw>
                </a:effectLst>
                <a:latin typeface="Times New Roman" pitchFamily="18" charset="0"/>
              </a:rPr>
              <a:t>/20</a:t>
            </a:r>
            <a:r>
              <a:rPr lang="en-US" sz="2000" dirty="0" smtClean="0">
                <a:effectLst>
                  <a:outerShdw blurRad="38100" dist="38100" dir="2700000" algn="tl">
                    <a:srgbClr val="000000">
                      <a:alpha val="43137"/>
                    </a:srgbClr>
                  </a:outerShdw>
                </a:effectLst>
                <a:latin typeface="Times New Roman" pitchFamily="18" charset="0"/>
              </a:rPr>
              <a:t>20</a:t>
            </a:r>
            <a:r>
              <a:rPr lang="sr-Cyrl-CS" sz="2000" dirty="0" smtClean="0">
                <a:effectLst>
                  <a:outerShdw blurRad="38100" dist="38100" dir="2700000" algn="tl">
                    <a:srgbClr val="000000">
                      <a:alpha val="43137"/>
                    </a:srgbClr>
                  </a:outerShdw>
                </a:effectLst>
                <a:latin typeface="Times New Roman" pitchFamily="18" charset="0"/>
              </a:rPr>
              <a:t>. </a:t>
            </a:r>
            <a:r>
              <a:rPr lang="sr-Cyrl-CS" sz="2000" dirty="0">
                <a:effectLst>
                  <a:outerShdw blurRad="38100" dist="38100" dir="2700000" algn="tl">
                    <a:srgbClr val="000000">
                      <a:alpha val="43137"/>
                    </a:srgbClr>
                  </a:outerShdw>
                </a:effectLst>
                <a:latin typeface="Times New Roman" pitchFamily="18" charset="0"/>
              </a:rPr>
              <a:t>година</a:t>
            </a:r>
          </a:p>
          <a:p>
            <a:pPr algn="ctr">
              <a:spcBef>
                <a:spcPct val="50000"/>
              </a:spcBef>
              <a:buFontTx/>
              <a:buNone/>
            </a:pPr>
            <a:endParaRPr lang="en-US" sz="2000" dirty="0">
              <a:latin typeface="Times New Roman" pitchFamily="18" charset="0"/>
            </a:endParaRPr>
          </a:p>
        </p:txBody>
      </p:sp>
      <p:pic>
        <p:nvPicPr>
          <p:cNvPr id="2053" name="Picture 5" descr="C:\Users\Sovrlic\Desktop\FMN-KG.jpg"/>
          <p:cNvPicPr>
            <a:picLocks noChangeAspect="1" noChangeArrowheads="1"/>
          </p:cNvPicPr>
          <p:nvPr/>
        </p:nvPicPr>
        <p:blipFill>
          <a:blip r:embed="rId2" cstate="print"/>
          <a:srcRect/>
          <a:stretch>
            <a:fillRect/>
          </a:stretch>
        </p:blipFill>
        <p:spPr bwMode="auto">
          <a:xfrm>
            <a:off x="7260029" y="417787"/>
            <a:ext cx="1418897" cy="1662230"/>
          </a:xfrm>
          <a:prstGeom prst="rect">
            <a:avLst/>
          </a:prstGeom>
          <a:noFill/>
        </p:spPr>
      </p:pic>
      <p:pic>
        <p:nvPicPr>
          <p:cNvPr id="6" name="Picture 5" descr="C:\Users\Administrator\AppData\Local\Microsoft\Windows\INetCache\Content.Word\Grbovi fakulteta i univerziteta.tif"/>
          <p:cNvPicPr/>
          <p:nvPr/>
        </p:nvPicPr>
        <p:blipFill>
          <a:blip r:embed="rId3" cstate="print"/>
          <a:srcRect l="6117" t="22653" r="52824" b="8899"/>
          <a:stretch>
            <a:fillRect/>
          </a:stretch>
        </p:blipFill>
        <p:spPr bwMode="auto">
          <a:xfrm>
            <a:off x="636382" y="383627"/>
            <a:ext cx="900758" cy="1371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Cyrl-RS" sz="2800" dirty="0" smtClean="0">
                <a:latin typeface="Times New Roman" pitchFamily="18" charset="0"/>
                <a:cs typeface="Times New Roman" pitchFamily="18" charset="0"/>
              </a:rPr>
              <a:t>Примена </a:t>
            </a:r>
            <a:r>
              <a:rPr lang="sr-Cyrl-RS" sz="2800" dirty="0" err="1" smtClean="0">
                <a:latin typeface="Times New Roman" pitchFamily="18" charset="0"/>
                <a:cs typeface="Times New Roman" pitchFamily="18" charset="0"/>
              </a:rPr>
              <a:t>хемометрије</a:t>
            </a:r>
            <a:endParaRPr lang="sr-Latn-RS" sz="2800" dirty="0">
              <a:latin typeface="Times New Roman" pitchFamily="18" charset="0"/>
              <a:cs typeface="Times New Roman" pitchFamily="18" charset="0"/>
            </a:endParaRPr>
          </a:p>
        </p:txBody>
      </p:sp>
      <p:sp>
        <p:nvSpPr>
          <p:cNvPr id="3" name="Čuvar mesta za sadržaj 2"/>
          <p:cNvSpPr>
            <a:spLocks noGrp="1"/>
          </p:cNvSpPr>
          <p:nvPr>
            <p:ph idx="1"/>
          </p:nvPr>
        </p:nvSpPr>
        <p:spPr/>
        <p:txBody>
          <a:bodyPr>
            <a:normAutofit fontScale="92500" lnSpcReduction="10000"/>
          </a:bodyPr>
          <a:lstStyle/>
          <a:p>
            <a:pPr algn="just">
              <a:lnSpc>
                <a:spcPct val="150000"/>
              </a:lnSpc>
            </a:pPr>
            <a:r>
              <a:rPr lang="sr-Cyrl-RS" sz="2200" dirty="0" err="1" smtClean="0">
                <a:latin typeface="Times New Roman" pitchFamily="18" charset="0"/>
                <a:cs typeface="Times New Roman" pitchFamily="18" charset="0"/>
              </a:rPr>
              <a:t>Хемометрија</a:t>
            </a:r>
            <a:r>
              <a:rPr lang="sr-Cyrl-RS" sz="2200" dirty="0" smtClean="0">
                <a:latin typeface="Times New Roman" pitchFamily="18" charset="0"/>
                <a:cs typeface="Times New Roman" pitchFamily="18" charset="0"/>
              </a:rPr>
              <a:t> је од изузетног значаја у научним истраживањима и производним процесима.</a:t>
            </a:r>
          </a:p>
          <a:p>
            <a:pPr algn="just">
              <a:lnSpc>
                <a:spcPct val="150000"/>
              </a:lnSpc>
            </a:pPr>
            <a:r>
              <a:rPr lang="sr-Cyrl-RS" sz="2200" dirty="0" smtClean="0">
                <a:latin typeface="Times New Roman" pitchFamily="18" charset="0"/>
                <a:cs typeface="Times New Roman" pitchFamily="18" charset="0"/>
              </a:rPr>
              <a:t>Тако је од изузетног значаја веза </a:t>
            </a:r>
            <a:r>
              <a:rPr lang="sr-Cyrl-RS" sz="2200" dirty="0" err="1" smtClean="0">
                <a:latin typeface="Times New Roman" pitchFamily="18" charset="0"/>
                <a:cs typeface="Times New Roman" pitchFamily="18" charset="0"/>
              </a:rPr>
              <a:t>хемометрије</a:t>
            </a:r>
            <a:r>
              <a:rPr lang="sr-Cyrl-RS" sz="2200" dirty="0" smtClean="0">
                <a:latin typeface="Times New Roman" pitchFamily="18" charset="0"/>
                <a:cs typeface="Times New Roman" pitchFamily="18" charset="0"/>
              </a:rPr>
              <a:t> и процесне аналитичке хемије у циљу праћења, оптимизације и контроле хемијских процеса.</a:t>
            </a:r>
          </a:p>
          <a:p>
            <a:pPr algn="just">
              <a:lnSpc>
                <a:spcPct val="150000"/>
              </a:lnSpc>
            </a:pPr>
            <a:r>
              <a:rPr lang="sr-Latn-RS" sz="2200" dirty="0" err="1">
                <a:latin typeface="Times New Roman" pitchFamily="18" charset="0"/>
                <a:cs typeface="Times New Roman" pitchFamily="18" charset="0"/>
              </a:rPr>
              <a:t>Улога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хемометрије</a:t>
            </a:r>
            <a:r>
              <a:rPr lang="sr-Latn-RS" sz="2200" dirty="0">
                <a:latin typeface="Times New Roman" pitchFamily="18" charset="0"/>
                <a:cs typeface="Times New Roman" pitchFamily="18" charset="0"/>
              </a:rPr>
              <a:t> у </a:t>
            </a:r>
            <a:r>
              <a:rPr lang="sr-Latn-RS" sz="2200" dirty="0" err="1">
                <a:latin typeface="Times New Roman" pitchFamily="18" charset="0"/>
                <a:cs typeface="Times New Roman" pitchFamily="18" charset="0"/>
              </a:rPr>
              <a:t>овој</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области</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везана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је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за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повећање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приноса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процеса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побољшавање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квалитета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производа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смањивање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количине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шкарта</a:t>
            </a:r>
            <a:r>
              <a:rPr lang="sr-Cyrl-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редуковање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времена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трајања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процеса</a:t>
            </a:r>
            <a:r>
              <a:rPr lang="sr-Latn-RS" sz="2200" dirty="0">
                <a:latin typeface="Times New Roman" pitchFamily="18" charset="0"/>
                <a:cs typeface="Times New Roman" pitchFamily="18" charset="0"/>
              </a:rPr>
              <a:t> и </a:t>
            </a:r>
            <a:r>
              <a:rPr lang="sr-Cyrl-RS" sz="2200" dirty="0">
                <a:latin typeface="Times New Roman" pitchFamily="18" charset="0"/>
                <a:cs typeface="Times New Roman" pitchFamily="18" charset="0"/>
              </a:rPr>
              <a:t>п</a:t>
            </a:r>
            <a:r>
              <a:rPr lang="sr-Latn-RS" sz="2200" dirty="0" err="1">
                <a:latin typeface="Times New Roman" pitchFamily="18" charset="0"/>
                <a:cs typeface="Times New Roman" pitchFamily="18" charset="0"/>
              </a:rPr>
              <a:t>овећање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безбедности</a:t>
            </a:r>
            <a:r>
              <a:rPr lang="sr-Latn-RS" sz="2200" dirty="0">
                <a:latin typeface="Times New Roman" pitchFamily="18" charset="0"/>
                <a:cs typeface="Times New Roman" pitchFamily="18" charset="0"/>
              </a:rPr>
              <a:t>. </a:t>
            </a:r>
          </a:p>
        </p:txBody>
      </p:sp>
    </p:spTree>
    <p:extLst>
      <p:ext uri="{BB962C8B-B14F-4D97-AF65-F5344CB8AC3E}">
        <p14:creationId xmlns:p14="http://schemas.microsoft.com/office/powerpoint/2010/main" xmlns="" val="3280588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Cyrl-RS" sz="2800" dirty="0" smtClean="0">
                <a:latin typeface="Times New Roman" pitchFamily="18" charset="0"/>
                <a:cs typeface="Times New Roman" pitchFamily="18" charset="0"/>
              </a:rPr>
              <a:t>Примена </a:t>
            </a:r>
            <a:r>
              <a:rPr lang="sr-Cyrl-RS" sz="2800" dirty="0" err="1" smtClean="0">
                <a:latin typeface="Times New Roman" pitchFamily="18" charset="0"/>
                <a:cs typeface="Times New Roman" pitchFamily="18" charset="0"/>
              </a:rPr>
              <a:t>хемометрије</a:t>
            </a:r>
            <a:endParaRPr lang="sr-Latn-RS" sz="2800" dirty="0">
              <a:latin typeface="Times New Roman" pitchFamily="18" charset="0"/>
              <a:cs typeface="Times New Roman" pitchFamily="18" charset="0"/>
            </a:endParaRPr>
          </a:p>
        </p:txBody>
      </p:sp>
      <p:sp>
        <p:nvSpPr>
          <p:cNvPr id="3" name="Čuvar mesta za sadržaj 2"/>
          <p:cNvSpPr>
            <a:spLocks noGrp="1"/>
          </p:cNvSpPr>
          <p:nvPr>
            <p:ph idx="1"/>
          </p:nvPr>
        </p:nvSpPr>
        <p:spPr/>
        <p:txBody>
          <a:bodyPr>
            <a:normAutofit fontScale="70000" lnSpcReduction="20000"/>
          </a:bodyPr>
          <a:lstStyle/>
          <a:p>
            <a:pPr algn="just">
              <a:lnSpc>
                <a:spcPct val="150000"/>
              </a:lnSpc>
            </a:pPr>
            <a:r>
              <a:rPr lang="sr-Latn-RS" dirty="0" err="1">
                <a:latin typeface="Times New Roman" pitchFamily="18" charset="0"/>
                <a:cs typeface="Times New Roman" pitchFamily="18" charset="0"/>
              </a:rPr>
              <a:t>Последњих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година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посебна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пажња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посвећује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вези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између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хемометрије</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блиске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инфрацрвене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спектроскопије</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то</a:t>
            </a:r>
            <a:r>
              <a:rPr lang="sr-Latn-RS" dirty="0">
                <a:latin typeface="Times New Roman" pitchFamily="18" charset="0"/>
                <a:cs typeface="Times New Roman" pitchFamily="18" charset="0"/>
              </a:rPr>
              <a:t> у </a:t>
            </a:r>
            <a:r>
              <a:rPr lang="sr-Latn-RS" dirty="0" err="1">
                <a:latin typeface="Times New Roman" pitchFamily="18" charset="0"/>
                <a:cs typeface="Times New Roman" pitchFamily="18" charset="0"/>
              </a:rPr>
              <a:t>оквиру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идентификације</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праћења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квалитета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сировина</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готових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производа</a:t>
            </a:r>
            <a:r>
              <a:rPr lang="sr-Latn-RS" dirty="0">
                <a:latin typeface="Times New Roman" pitchFamily="18" charset="0"/>
                <a:cs typeface="Times New Roman" pitchFamily="18" charset="0"/>
              </a:rPr>
              <a:t> у </a:t>
            </a:r>
            <a:r>
              <a:rPr lang="sr-Latn-RS" dirty="0" err="1">
                <a:latin typeface="Times New Roman" pitchFamily="18" charset="0"/>
                <a:cs typeface="Times New Roman" pitchFamily="18" charset="0"/>
              </a:rPr>
              <a:t>прехрамбеној</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фармацеутској</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индустрији</a:t>
            </a:r>
            <a:r>
              <a:rPr lang="sr-Latn-RS"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пољопривреди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индустрији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полимера</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других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хемијских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органских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производа</a:t>
            </a:r>
            <a:r>
              <a:rPr lang="sr-Latn-RS"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p>
          <a:p>
            <a:pPr algn="just">
              <a:lnSpc>
                <a:spcPct val="150000"/>
              </a:lnSpc>
            </a:pPr>
            <a:r>
              <a:rPr lang="sr-Latn-RS" dirty="0" err="1">
                <a:latin typeface="Times New Roman" pitchFamily="18" charset="0"/>
                <a:cs typeface="Times New Roman" pitchFamily="18" charset="0"/>
              </a:rPr>
              <a:t>Хемометријске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методе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заступљене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су</a:t>
            </a:r>
            <a:r>
              <a:rPr lang="sr-Latn-RS" dirty="0">
                <a:latin typeface="Times New Roman" pitchFamily="18" charset="0"/>
                <a:cs typeface="Times New Roman" pitchFamily="18" charset="0"/>
              </a:rPr>
              <a:t> и у </a:t>
            </a:r>
            <a:r>
              <a:rPr lang="sr-Latn-RS" dirty="0" err="1">
                <a:latin typeface="Times New Roman" pitchFamily="18" charset="0"/>
                <a:cs typeface="Times New Roman" pitchFamily="18" charset="0"/>
              </a:rPr>
              <a:t>прехрамбеној</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индустрији</a:t>
            </a:r>
            <a:r>
              <a:rPr lang="sr-Latn-RS" dirty="0">
                <a:latin typeface="Times New Roman" pitchFamily="18" charset="0"/>
                <a:cs typeface="Times New Roman" pitchFamily="18" charset="0"/>
              </a:rPr>
              <a:t> у </a:t>
            </a:r>
            <a:r>
              <a:rPr lang="sr-Latn-RS" dirty="0" err="1">
                <a:latin typeface="Times New Roman" pitchFamily="18" charset="0"/>
                <a:cs typeface="Times New Roman" pitchFamily="18" charset="0"/>
              </a:rPr>
              <a:t>циљу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анализе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великих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серија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података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обезбе</a:t>
            </a:r>
            <a:r>
              <a:rPr lang="sr-Cyrl-RS" dirty="0">
                <a:latin typeface="Times New Roman" pitchFamily="18" charset="0"/>
                <a:cs typeface="Times New Roman" pitchFamily="18" charset="0"/>
              </a:rPr>
              <a:t>ђ</a:t>
            </a:r>
            <a:r>
              <a:rPr lang="sr-Latn-RS" dirty="0" err="1">
                <a:latin typeface="Times New Roman" pitchFamily="18" charset="0"/>
                <a:cs typeface="Times New Roman" pitchFamily="18" charset="0"/>
              </a:rPr>
              <a:t>ења</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контроле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квалитета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испитивања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кварљивости</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као</a:t>
            </a:r>
            <a:r>
              <a:rPr lang="sr-Latn-RS" dirty="0">
                <a:latin typeface="Times New Roman" pitchFamily="18" charset="0"/>
                <a:cs typeface="Times New Roman" pitchFamily="18" charset="0"/>
              </a:rPr>
              <a:t> и у </a:t>
            </a:r>
            <a:r>
              <a:rPr lang="sr-Latn-RS" dirty="0" err="1">
                <a:latin typeface="Times New Roman" pitchFamily="18" charset="0"/>
                <a:cs typeface="Times New Roman" pitchFamily="18" charset="0"/>
              </a:rPr>
              <a:t>циљу</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процене</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хемијских</a:t>
            </a:r>
            <a:r>
              <a:rPr lang="sr-Latn-RS" dirty="0">
                <a:latin typeface="Times New Roman" pitchFamily="18" charset="0"/>
                <a:cs typeface="Times New Roman" pitchFamily="18" charset="0"/>
              </a:rPr>
              <a:t> и </a:t>
            </a:r>
            <a:r>
              <a:rPr lang="sr-Latn-RS" dirty="0" err="1">
                <a:latin typeface="Times New Roman" pitchFamily="18" charset="0"/>
                <a:cs typeface="Times New Roman" pitchFamily="18" charset="0"/>
              </a:rPr>
              <a:t>физичких</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својстава</a:t>
            </a:r>
            <a:r>
              <a:rPr lang="sr-Latn-RS" dirty="0">
                <a:latin typeface="Times New Roman" pitchFamily="18" charset="0"/>
                <a:cs typeface="Times New Roman" pitchFamily="18" charset="0"/>
              </a:rPr>
              <a:t> </a:t>
            </a:r>
            <a:r>
              <a:rPr lang="sr-Latn-RS" dirty="0" err="1">
                <a:latin typeface="Times New Roman" pitchFamily="18" charset="0"/>
                <a:cs typeface="Times New Roman" pitchFamily="18" charset="0"/>
              </a:rPr>
              <a:t>хране</a:t>
            </a:r>
            <a:r>
              <a:rPr lang="sr-Latn-RS" dirty="0">
                <a:latin typeface="Times New Roman" pitchFamily="18" charset="0"/>
                <a:cs typeface="Times New Roman" pitchFamily="18" charset="0"/>
              </a:rPr>
              <a:t>. </a:t>
            </a:r>
          </a:p>
        </p:txBody>
      </p:sp>
    </p:spTree>
    <p:extLst>
      <p:ext uri="{BB962C8B-B14F-4D97-AF65-F5344CB8AC3E}">
        <p14:creationId xmlns:p14="http://schemas.microsoft.com/office/powerpoint/2010/main" xmlns="" val="2673310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28650" y="239002"/>
            <a:ext cx="7886700" cy="1325563"/>
          </a:xfrm>
        </p:spPr>
        <p:txBody>
          <a:bodyPr>
            <a:normAutofit/>
          </a:bodyPr>
          <a:lstStyle/>
          <a:p>
            <a:r>
              <a:rPr lang="sr-Cyrl-RS" sz="2400" dirty="0" smtClean="0">
                <a:latin typeface="Times New Roman" pitchFamily="18" charset="0"/>
                <a:cs typeface="Times New Roman" pitchFamily="18" charset="0"/>
              </a:rPr>
              <a:t>Примена </a:t>
            </a:r>
            <a:r>
              <a:rPr lang="sr-Cyrl-RS" sz="2400" dirty="0" err="1" smtClean="0">
                <a:latin typeface="Times New Roman" pitchFamily="18" charset="0"/>
                <a:cs typeface="Times New Roman" pitchFamily="18" charset="0"/>
              </a:rPr>
              <a:t>хемометрије</a:t>
            </a:r>
            <a:endParaRPr lang="sr-Latn-RS" sz="2400" dirty="0">
              <a:latin typeface="Times New Roman" pitchFamily="18" charset="0"/>
              <a:cs typeface="Times New Roman" pitchFamily="18" charset="0"/>
            </a:endParaRPr>
          </a:p>
        </p:txBody>
      </p:sp>
      <p:sp>
        <p:nvSpPr>
          <p:cNvPr id="3" name="Čuvar mesta za sadržaj 2"/>
          <p:cNvSpPr>
            <a:spLocks noGrp="1"/>
          </p:cNvSpPr>
          <p:nvPr>
            <p:ph idx="1"/>
          </p:nvPr>
        </p:nvSpPr>
        <p:spPr>
          <a:xfrm>
            <a:off x="640474" y="1526080"/>
            <a:ext cx="7886700" cy="4351338"/>
          </a:xfrm>
        </p:spPr>
        <p:txBody>
          <a:bodyPr>
            <a:noAutofit/>
          </a:bodyPr>
          <a:lstStyle/>
          <a:p>
            <a:pPr algn="just">
              <a:lnSpc>
                <a:spcPct val="150000"/>
              </a:lnSpc>
            </a:pPr>
            <a:r>
              <a:rPr lang="sr-Latn-RS" sz="2000" dirty="0" err="1">
                <a:latin typeface="Times New Roman" pitchFamily="18" charset="0"/>
                <a:cs typeface="Times New Roman" pitchFamily="18" charset="0"/>
              </a:rPr>
              <a:t>Комбинацијом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спектроскопских</a:t>
            </a:r>
            <a:r>
              <a:rPr lang="sr-Latn-RS" sz="2000" dirty="0">
                <a:latin typeface="Times New Roman" pitchFamily="18" charset="0"/>
                <a:cs typeface="Times New Roman" pitchFamily="18" charset="0"/>
              </a:rPr>
              <a:t> и </a:t>
            </a:r>
            <a:r>
              <a:rPr lang="sr-Latn-RS" sz="2000" dirty="0" err="1">
                <a:latin typeface="Times New Roman" pitchFamily="18" charset="0"/>
                <a:cs typeface="Times New Roman" pitchFamily="18" charset="0"/>
              </a:rPr>
              <a:t>хемометријских</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метода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успешно</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врше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анализе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квалитета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воћа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поврћа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вина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врши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карактеризација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есенцијалних</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уља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итд</a:t>
            </a:r>
            <a:r>
              <a:rPr lang="sr-Latn-RS" sz="2000" dirty="0">
                <a:latin typeface="Times New Roman" pitchFamily="18" charset="0"/>
                <a:cs typeface="Times New Roman" pitchFamily="18" charset="0"/>
              </a:rPr>
              <a:t> </a:t>
            </a:r>
            <a:r>
              <a:rPr lang="sr-Cyrl-RS" sz="2000" dirty="0" smtClean="0">
                <a:latin typeface="Times New Roman" pitchFamily="18" charset="0"/>
                <a:cs typeface="Times New Roman" pitchFamily="18" charset="0"/>
              </a:rPr>
              <a:t>.</a:t>
            </a:r>
          </a:p>
          <a:p>
            <a:pPr algn="just">
              <a:lnSpc>
                <a:spcPct val="150000"/>
              </a:lnSpc>
            </a:pPr>
            <a:r>
              <a:rPr lang="sr-Latn-RS" sz="2000" dirty="0" err="1">
                <a:latin typeface="Times New Roman" pitchFamily="18" charset="0"/>
                <a:cs typeface="Times New Roman" pitchFamily="18" charset="0"/>
              </a:rPr>
              <a:t>Резултати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новијих</a:t>
            </a:r>
            <a:r>
              <a:rPr lang="sr-Latn-RS" sz="2000"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мултидисциплинарних</a:t>
            </a:r>
            <a:r>
              <a:rPr lang="sr-Latn-RS" sz="2000" b="1" dirty="0">
                <a:latin typeface="Times New Roman" pitchFamily="18" charset="0"/>
                <a:cs typeface="Times New Roman" pitchFamily="18" charset="0"/>
              </a:rPr>
              <a:t> </a:t>
            </a:r>
            <a:r>
              <a:rPr lang="sr-Latn-RS" sz="2000" b="1" dirty="0" err="1">
                <a:latin typeface="Times New Roman" pitchFamily="18" charset="0"/>
                <a:cs typeface="Times New Roman" pitchFamily="18" charset="0"/>
              </a:rPr>
              <a:t>истраживања</a:t>
            </a:r>
            <a:r>
              <a:rPr lang="sr-Latn-RS" sz="2000" b="1" dirty="0">
                <a:latin typeface="Times New Roman" pitchFamily="18" charset="0"/>
                <a:cs typeface="Times New Roman" pitchFamily="18" charset="0"/>
              </a:rPr>
              <a:t> </a:t>
            </a:r>
            <a:r>
              <a:rPr lang="sr-Latn-RS" sz="2000" dirty="0">
                <a:latin typeface="Times New Roman" pitchFamily="18" charset="0"/>
                <a:cs typeface="Times New Roman" pitchFamily="18" charset="0"/>
              </a:rPr>
              <a:t>у </a:t>
            </a:r>
            <a:r>
              <a:rPr lang="sr-Latn-RS" sz="2000" dirty="0" err="1">
                <a:latin typeface="Times New Roman" pitchFamily="18" charset="0"/>
                <a:cs typeface="Times New Roman" pitchFamily="18" charset="0"/>
              </a:rPr>
              <a:t>којима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преплићу</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хемија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биологија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биохемија</a:t>
            </a:r>
            <a:r>
              <a:rPr lang="sr-Latn-RS" sz="2000" dirty="0">
                <a:latin typeface="Times New Roman" pitchFamily="18" charset="0"/>
                <a:cs typeface="Times New Roman" pitchFamily="18" charset="0"/>
              </a:rPr>
              <a:t> и </a:t>
            </a:r>
            <a:r>
              <a:rPr lang="sr-Latn-RS" sz="2000" dirty="0" err="1">
                <a:latin typeface="Times New Roman" pitchFamily="18" charset="0"/>
                <a:cs typeface="Times New Roman" pitchFamily="18" charset="0"/>
              </a:rPr>
              <a:t>молекуларна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биологија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добијени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су</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управо</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применом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различитих</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хемометријских</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метода</a:t>
            </a:r>
            <a:r>
              <a:rPr lang="sr-Latn-RS" sz="2000" dirty="0">
                <a:latin typeface="Times New Roman" pitchFamily="18" charset="0"/>
                <a:cs typeface="Times New Roman" pitchFamily="18" charset="0"/>
              </a:rPr>
              <a:t>, а </a:t>
            </a:r>
            <a:r>
              <a:rPr lang="sr-Latn-RS" sz="2000" dirty="0" err="1">
                <a:latin typeface="Times New Roman" pitchFamily="18" charset="0"/>
                <a:cs typeface="Times New Roman" pitchFamily="18" charset="0"/>
              </a:rPr>
              <a:t>пре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свега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метода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мултиваријационе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анализе</a:t>
            </a:r>
            <a:r>
              <a:rPr lang="sr-Latn-RS" sz="2000" dirty="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lnSpc>
                <a:spcPct val="150000"/>
              </a:lnSpc>
            </a:pPr>
            <a:r>
              <a:rPr lang="sr-Latn-RS" sz="2000" dirty="0" err="1">
                <a:latin typeface="Times New Roman" pitchFamily="18" charset="0"/>
                <a:cs typeface="Times New Roman" pitchFamily="18" charset="0"/>
              </a:rPr>
              <a:t>Брзом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развоју</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хемометрије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понајвише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доприноси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управо</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једноставност</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којом</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се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помоћу</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персоналних</a:t>
            </a:r>
            <a:r>
              <a:rPr lang="sr-Latn-RS" sz="2000" dirty="0">
                <a:latin typeface="Times New Roman" pitchFamily="18" charset="0"/>
                <a:cs typeface="Times New Roman" pitchFamily="18" charset="0"/>
              </a:rPr>
              <a:t>, а </a:t>
            </a:r>
            <a:r>
              <a:rPr lang="sr-Latn-RS" sz="2000" dirty="0" err="1">
                <a:latin typeface="Times New Roman" pitchFamily="18" charset="0"/>
                <a:cs typeface="Times New Roman" pitchFamily="18" charset="0"/>
              </a:rPr>
              <a:t>понекад</a:t>
            </a:r>
            <a:r>
              <a:rPr lang="sr-Latn-RS" sz="2000" dirty="0">
                <a:latin typeface="Times New Roman" pitchFamily="18" charset="0"/>
                <a:cs typeface="Times New Roman" pitchFamily="18" charset="0"/>
              </a:rPr>
              <a:t> и </a:t>
            </a:r>
            <a:r>
              <a:rPr lang="sr-Latn-RS" sz="2000" dirty="0" err="1">
                <a:latin typeface="Times New Roman" pitchFamily="18" charset="0"/>
                <a:cs typeface="Times New Roman" pitchFamily="18" charset="0"/>
              </a:rPr>
              <a:t>џепних</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рачунара</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може</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обра</a:t>
            </a:r>
            <a:r>
              <a:rPr lang="sr-Cyrl-RS" sz="2000" dirty="0">
                <a:latin typeface="Times New Roman" pitchFamily="18" charset="0"/>
                <a:cs typeface="Times New Roman" pitchFamily="18" charset="0"/>
              </a:rPr>
              <a:t>ђ</a:t>
            </a:r>
            <a:r>
              <a:rPr lang="sr-Latn-RS" sz="2000" dirty="0" err="1">
                <a:latin typeface="Times New Roman" pitchFamily="18" charset="0"/>
                <a:cs typeface="Times New Roman" pitchFamily="18" charset="0"/>
              </a:rPr>
              <a:t>ивати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велики</a:t>
            </a:r>
            <a:r>
              <a:rPr lang="sr-Latn-RS" sz="2000" dirty="0">
                <a:latin typeface="Times New Roman" pitchFamily="18" charset="0"/>
                <a:cs typeface="Times New Roman" pitchFamily="18" charset="0"/>
              </a:rPr>
              <a:t> </a:t>
            </a:r>
            <a:r>
              <a:rPr lang="sr-Latn-RS" sz="2000" dirty="0" err="1">
                <a:latin typeface="Times New Roman" pitchFamily="18" charset="0"/>
                <a:cs typeface="Times New Roman" pitchFamily="18" charset="0"/>
              </a:rPr>
              <a:t>број</a:t>
            </a:r>
            <a:r>
              <a:rPr lang="sr-Latn-RS" sz="2000" dirty="0">
                <a:latin typeface="Times New Roman" pitchFamily="18" charset="0"/>
                <a:cs typeface="Times New Roman" pitchFamily="18" charset="0"/>
              </a:rPr>
              <a:t> </a:t>
            </a:r>
            <a:r>
              <a:rPr lang="sr-Latn-RS" sz="2000" dirty="0" err="1" smtClean="0">
                <a:latin typeface="Times New Roman" pitchFamily="18" charset="0"/>
                <a:cs typeface="Times New Roman" pitchFamily="18" charset="0"/>
              </a:rPr>
              <a:t>података</a:t>
            </a:r>
            <a:r>
              <a:rPr lang="sr-Cyrl-RS" sz="2000" dirty="0" smtClean="0">
                <a:latin typeface="Times New Roman" pitchFamily="18" charset="0"/>
                <a:cs typeface="Times New Roman" pitchFamily="18" charset="0"/>
              </a:rPr>
              <a:t>.</a:t>
            </a:r>
            <a:endParaRPr lang="sr-Latn-RS" sz="2000" dirty="0">
              <a:latin typeface="Times New Roman" pitchFamily="18" charset="0"/>
              <a:cs typeface="Times New Roman" pitchFamily="18" charset="0"/>
            </a:endParaRPr>
          </a:p>
          <a:p>
            <a:pPr algn="just">
              <a:lnSpc>
                <a:spcPct val="150000"/>
              </a:lnSpc>
            </a:pPr>
            <a:endParaRPr lang="sr-Latn-RS" sz="2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908837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Cyrl-RS" sz="2400" dirty="0" smtClean="0">
                <a:latin typeface="Times New Roman" pitchFamily="18" charset="0"/>
                <a:cs typeface="Times New Roman" pitchFamily="18" charset="0"/>
              </a:rPr>
              <a:t>Примена </a:t>
            </a:r>
            <a:r>
              <a:rPr lang="sr-Cyrl-RS" sz="2400" dirty="0" err="1" smtClean="0">
                <a:latin typeface="Times New Roman" pitchFamily="18" charset="0"/>
                <a:cs typeface="Times New Roman" pitchFamily="18" charset="0"/>
              </a:rPr>
              <a:t>хемометрије</a:t>
            </a:r>
            <a:endParaRPr lang="sr-Latn-RS" sz="2400" dirty="0">
              <a:latin typeface="Times New Roman" pitchFamily="18" charset="0"/>
              <a:cs typeface="Times New Roman" pitchFamily="18" charset="0"/>
            </a:endParaRPr>
          </a:p>
        </p:txBody>
      </p:sp>
      <p:sp>
        <p:nvSpPr>
          <p:cNvPr id="3" name="Čuvar mesta za sadržaj 2"/>
          <p:cNvSpPr>
            <a:spLocks noGrp="1"/>
          </p:cNvSpPr>
          <p:nvPr>
            <p:ph idx="1"/>
          </p:nvPr>
        </p:nvSpPr>
        <p:spPr/>
        <p:txBody>
          <a:bodyPr>
            <a:normAutofit/>
          </a:bodyPr>
          <a:lstStyle/>
          <a:p>
            <a:pPr algn="just">
              <a:lnSpc>
                <a:spcPct val="150000"/>
              </a:lnSpc>
            </a:pPr>
            <a:r>
              <a:rPr lang="sr-Cyrl-RS" sz="2200" dirty="0" smtClean="0">
                <a:latin typeface="Times New Roman" pitchFamily="18" charset="0"/>
                <a:cs typeface="Times New Roman" pitchFamily="18" charset="0"/>
              </a:rPr>
              <a:t>Једноставност</a:t>
            </a:r>
            <a:r>
              <a:rPr lang="sr-Latn-RS" sz="2200" dirty="0" smtClean="0">
                <a:latin typeface="Times New Roman" pitchFamily="18" charset="0"/>
                <a:cs typeface="Times New Roman" pitchFamily="18" charset="0"/>
              </a:rPr>
              <a:t> </a:t>
            </a:r>
            <a:r>
              <a:rPr lang="sr-Latn-RS" sz="2200" dirty="0" err="1">
                <a:latin typeface="Times New Roman" pitchFamily="18" charset="0"/>
                <a:cs typeface="Times New Roman" pitchFamily="18" charset="0"/>
              </a:rPr>
              <a:t>руковања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подацима</a:t>
            </a:r>
            <a:r>
              <a:rPr lang="sr-Latn-RS" sz="2200" dirty="0">
                <a:latin typeface="Times New Roman" pitchFamily="18" charset="0"/>
                <a:cs typeface="Times New Roman" pitchFamily="18" charset="0"/>
              </a:rPr>
              <a:t> </a:t>
            </a:r>
            <a:r>
              <a:rPr lang="sr-Latn-RS" sz="2200" dirty="0" err="1" smtClean="0">
                <a:latin typeface="Times New Roman" pitchFamily="18" charset="0"/>
                <a:cs typeface="Times New Roman" pitchFamily="18" charset="0"/>
              </a:rPr>
              <a:t>ви</a:t>
            </a:r>
            <a:r>
              <a:rPr lang="sr-Cyrl-RS" sz="2200" dirty="0" smtClean="0">
                <a:latin typeface="Times New Roman" pitchFamily="18" charset="0"/>
                <a:cs typeface="Times New Roman" pitchFamily="18" charset="0"/>
              </a:rPr>
              <a:t>ш</a:t>
            </a:r>
            <a:r>
              <a:rPr lang="sr-Latn-RS" sz="2200" dirty="0" smtClean="0">
                <a:latin typeface="Times New Roman" pitchFamily="18" charset="0"/>
                <a:cs typeface="Times New Roman" pitchFamily="18" charset="0"/>
              </a:rPr>
              <a:t>е </a:t>
            </a:r>
            <a:r>
              <a:rPr lang="sr-Latn-RS" sz="2200" dirty="0" err="1">
                <a:latin typeface="Times New Roman" pitchFamily="18" charset="0"/>
                <a:cs typeface="Times New Roman" pitchFamily="18" charset="0"/>
              </a:rPr>
              <a:t>повећава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него</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што</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смањује</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потребу</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за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темељним</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знањем</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принципа</a:t>
            </a:r>
            <a:r>
              <a:rPr lang="sr-Latn-RS" sz="2200" dirty="0">
                <a:latin typeface="Times New Roman" pitchFamily="18" charset="0"/>
                <a:cs typeface="Times New Roman" pitchFamily="18" charset="0"/>
              </a:rPr>
              <a:t> </a:t>
            </a:r>
            <a:r>
              <a:rPr lang="sr-Latn-RS" sz="2200" dirty="0" err="1">
                <a:latin typeface="Times New Roman" pitchFamily="18" charset="0"/>
                <a:cs typeface="Times New Roman" pitchFamily="18" charset="0"/>
              </a:rPr>
              <a:t>статистичких</a:t>
            </a:r>
            <a:r>
              <a:rPr lang="sr-Latn-RS" sz="2200" dirty="0">
                <a:latin typeface="Times New Roman" pitchFamily="18" charset="0"/>
                <a:cs typeface="Times New Roman" pitchFamily="18" charset="0"/>
              </a:rPr>
              <a:t> </a:t>
            </a:r>
            <a:r>
              <a:rPr lang="sr-Latn-RS" sz="2200" dirty="0" err="1" smtClean="0">
                <a:latin typeface="Times New Roman" pitchFamily="18" charset="0"/>
                <a:cs typeface="Times New Roman" pitchFamily="18" charset="0"/>
              </a:rPr>
              <a:t>прорачуна</a:t>
            </a:r>
            <a:r>
              <a:rPr lang="sr-Cyrl-RS" sz="2200" dirty="0" smtClean="0">
                <a:latin typeface="Times New Roman" pitchFamily="18" charset="0"/>
                <a:cs typeface="Times New Roman" pitchFamily="18" charset="0"/>
              </a:rPr>
              <a:t>.</a:t>
            </a:r>
          </a:p>
          <a:p>
            <a:pPr algn="just">
              <a:lnSpc>
                <a:spcPct val="150000"/>
              </a:lnSpc>
            </a:pPr>
            <a:r>
              <a:rPr lang="sr-Cyrl-RS" sz="2200" dirty="0" smtClean="0">
                <a:latin typeface="Times New Roman" pitchFamily="18" charset="0"/>
                <a:cs typeface="Times New Roman" pitchFamily="18" charset="0"/>
              </a:rPr>
              <a:t>ОПРЕЗ – Помоћу рачунара може се веома брзо спровести било који статистички тест, без обзира на то да ли је тај тест погодан за испитиване податке – Рачунари често нису у могућности да обезбеде адекватан избор статистичког теста.</a:t>
            </a:r>
            <a:endParaRPr lang="sr-Latn-RS" sz="2200" dirty="0">
              <a:latin typeface="Times New Roman" pitchFamily="18" charset="0"/>
              <a:cs typeface="Times New Roman" pitchFamily="18" charset="0"/>
            </a:endParaRPr>
          </a:p>
        </p:txBody>
      </p:sp>
    </p:spTree>
    <p:extLst>
      <p:ext uri="{BB962C8B-B14F-4D97-AF65-F5344CB8AC3E}">
        <p14:creationId xmlns:p14="http://schemas.microsoft.com/office/powerpoint/2010/main" xmlns="" val="482109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Cyrl-RS" dirty="0" err="1">
                <a:latin typeface="Times New Roman" pitchFamily="18" charset="0"/>
                <a:cs typeface="Times New Roman" pitchFamily="18" charset="0"/>
              </a:rPr>
              <a:t>Хемометрија</a:t>
            </a:r>
            <a:endParaRPr lang="sr-Latn-RS" dirty="0">
              <a:solidFill>
                <a:srgbClr val="FF0000"/>
              </a:solidFill>
              <a:latin typeface="Times New Roman" pitchFamily="18" charset="0"/>
              <a:cs typeface="Times New Roman" pitchFamily="18" charset="0"/>
            </a:endParaRPr>
          </a:p>
        </p:txBody>
      </p:sp>
      <p:sp>
        <p:nvSpPr>
          <p:cNvPr id="3" name="Čuvar mesta za sadržaj 2"/>
          <p:cNvSpPr>
            <a:spLocks noGrp="1"/>
          </p:cNvSpPr>
          <p:nvPr>
            <p:ph idx="1"/>
          </p:nvPr>
        </p:nvSpPr>
        <p:spPr/>
        <p:txBody>
          <a:bodyPr>
            <a:normAutofit fontScale="77500" lnSpcReduction="20000"/>
          </a:bodyPr>
          <a:lstStyle/>
          <a:p>
            <a:pPr>
              <a:lnSpc>
                <a:spcPct val="200000"/>
              </a:lnSpc>
              <a:buNone/>
            </a:pPr>
            <a:r>
              <a:rPr lang="en-US" b="1" dirty="0" err="1" smtClean="0">
                <a:latin typeface="Times New Roman" pitchFamily="18" charset="0"/>
                <a:cs typeface="Times New Roman" pitchFamily="18" charset="0"/>
              </a:rPr>
              <a:t>Подручја</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примене</a:t>
            </a:r>
            <a:r>
              <a:rPr lang="en-US" b="1" dirty="0" smtClean="0">
                <a:latin typeface="Times New Roman" pitchFamily="18" charset="0"/>
                <a:cs typeface="Times New Roman" pitchFamily="18" charset="0"/>
              </a:rPr>
              <a:t> </a:t>
            </a:r>
            <a:r>
              <a:rPr lang="sr-Cyrl-RS" b="1" dirty="0" err="1" smtClean="0">
                <a:latin typeface="Times New Roman" pitchFamily="18" charset="0"/>
                <a:cs typeface="Times New Roman" pitchFamily="18" charset="0"/>
              </a:rPr>
              <a:t>хемометрије</a:t>
            </a:r>
            <a:r>
              <a:rPr lang="sr-Cyrl-R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(4 </a:t>
            </a:r>
            <a:r>
              <a:rPr lang="en-US" b="1" dirty="0" err="1" smtClean="0">
                <a:latin typeface="Times New Roman" pitchFamily="18" charset="0"/>
                <a:cs typeface="Times New Roman" pitchFamily="18" charset="0"/>
              </a:rPr>
              <a:t>групе</a:t>
            </a:r>
            <a:r>
              <a:rPr lang="en-US" b="1" dirty="0" smtClean="0">
                <a:latin typeface="Times New Roman" pitchFamily="18" charset="0"/>
                <a:cs typeface="Times New Roman" pitchFamily="18" charset="0"/>
              </a:rPr>
              <a:t>):</a:t>
            </a:r>
            <a:endParaRPr lang="sr-Latn-RS" b="1" dirty="0" smtClean="0">
              <a:latin typeface="Times New Roman" pitchFamily="18" charset="0"/>
              <a:cs typeface="Times New Roman" pitchFamily="18" charset="0"/>
            </a:endParaRPr>
          </a:p>
          <a:p>
            <a:pPr>
              <a:lnSpc>
                <a:spcPct val="200000"/>
              </a:lnSpc>
              <a:buNone/>
            </a:pPr>
            <a:r>
              <a:rPr lang="en-US" dirty="0" smtClean="0">
                <a:latin typeface="Times New Roman" pitchFamily="18" charset="0"/>
                <a:cs typeface="Times New Roman" pitchFamily="18" charset="0"/>
              </a:rPr>
              <a:t>1. </a:t>
            </a:r>
            <a:r>
              <a:rPr lang="en-US" dirty="0" err="1" smtClean="0">
                <a:latin typeface="Times New Roman" pitchFamily="18" charset="0"/>
                <a:cs typeface="Times New Roman" pitchFamily="18" charset="0"/>
              </a:rPr>
              <a:t>поступак</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омогућава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прикупљање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ваљаних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података</a:t>
            </a:r>
            <a:r>
              <a:rPr lang="en-US" dirty="0" smtClean="0">
                <a:latin typeface="Times New Roman" pitchFamily="18" charset="0"/>
                <a:cs typeface="Times New Roman" pitchFamily="18" charset="0"/>
              </a:rPr>
              <a:t> </a:t>
            </a:r>
            <a:endParaRPr lang="sr-Latn-RS" dirty="0" smtClean="0">
              <a:latin typeface="Times New Roman" pitchFamily="18" charset="0"/>
              <a:cs typeface="Times New Roman" pitchFamily="18" charset="0"/>
            </a:endParaRPr>
          </a:p>
          <a:p>
            <a:pPr>
              <a:lnSpc>
                <a:spcPct val="200000"/>
              </a:lnSpc>
              <a:buNone/>
            </a:pPr>
            <a:r>
              <a:rPr lang="en-US" dirty="0" smtClean="0">
                <a:latin typeface="Times New Roman" pitchFamily="18" charset="0"/>
                <a:cs typeface="Times New Roman" pitchFamily="18" charset="0"/>
              </a:rPr>
              <a:t>2. </a:t>
            </a:r>
            <a:r>
              <a:rPr lang="en-US" dirty="0" err="1" smtClean="0">
                <a:latin typeface="Times New Roman" pitchFamily="18" charset="0"/>
                <a:cs typeface="Times New Roman" pitchFamily="18" charset="0"/>
              </a:rPr>
              <a:t>методе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одабира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корисних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информација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из</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ваљаних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података</a:t>
            </a:r>
            <a:r>
              <a:rPr lang="en-US" dirty="0" smtClean="0">
                <a:latin typeface="Times New Roman" pitchFamily="18" charset="0"/>
                <a:cs typeface="Times New Roman" pitchFamily="18" charset="0"/>
              </a:rPr>
              <a:t> </a:t>
            </a:r>
            <a:endParaRPr lang="sr-Latn-RS" dirty="0" smtClean="0">
              <a:latin typeface="Times New Roman" pitchFamily="18" charset="0"/>
              <a:cs typeface="Times New Roman" pitchFamily="18" charset="0"/>
            </a:endParaRPr>
          </a:p>
          <a:p>
            <a:pPr>
              <a:lnSpc>
                <a:spcPct val="200000"/>
              </a:lnSpc>
              <a:buNone/>
            </a:pPr>
            <a:r>
              <a:rPr lang="en-US" dirty="0" smtClean="0">
                <a:latin typeface="Times New Roman" pitchFamily="18" charset="0"/>
                <a:cs typeface="Times New Roman" pitchFamily="18" charset="0"/>
              </a:rPr>
              <a:t>3. </a:t>
            </a:r>
            <a:r>
              <a:rPr lang="en-US" dirty="0" err="1" smtClean="0">
                <a:latin typeface="Times New Roman" pitchFamily="18" charset="0"/>
                <a:cs typeface="Times New Roman" pitchFamily="18" charset="0"/>
              </a:rPr>
              <a:t>методе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анализе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спектроскопсих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података</a:t>
            </a:r>
            <a:r>
              <a:rPr lang="en-US" dirty="0" smtClean="0">
                <a:latin typeface="Times New Roman" pitchFamily="18" charset="0"/>
                <a:cs typeface="Times New Roman" pitchFamily="18" charset="0"/>
              </a:rPr>
              <a:t> </a:t>
            </a:r>
            <a:endParaRPr lang="sr-Latn-RS" dirty="0" smtClean="0">
              <a:latin typeface="Times New Roman" pitchFamily="18" charset="0"/>
              <a:cs typeface="Times New Roman" pitchFamily="18" charset="0"/>
            </a:endParaRPr>
          </a:p>
          <a:p>
            <a:pPr>
              <a:lnSpc>
                <a:spcPct val="200000"/>
              </a:lnSpc>
              <a:buNone/>
            </a:pPr>
            <a:r>
              <a:rPr lang="en-US" dirty="0" smtClean="0">
                <a:latin typeface="Times New Roman" pitchFamily="18" charset="0"/>
                <a:cs typeface="Times New Roman" pitchFamily="18" charset="0"/>
              </a:rPr>
              <a:t>4. </a:t>
            </a:r>
            <a:r>
              <a:rPr lang="en-US" dirty="0" err="1" smtClean="0">
                <a:latin typeface="Times New Roman" pitchFamily="18" charset="0"/>
                <a:cs typeface="Times New Roman" pitchFamily="18" charset="0"/>
              </a:rPr>
              <a:t>методе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вештачке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интелигенције</a:t>
            </a:r>
            <a:endParaRPr lang="sr-Latn-RS" dirty="0" smtClean="0">
              <a:latin typeface="Times New Roman" pitchFamily="18" charset="0"/>
              <a:cs typeface="Times New Roman" pitchFamily="18" charset="0"/>
            </a:endParaRPr>
          </a:p>
          <a:p>
            <a:pPr>
              <a:lnSpc>
                <a:spcPct val="200000"/>
              </a:lnSpc>
              <a:buNone/>
            </a:pPr>
            <a:endParaRPr lang="sr-Latn-RS"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746874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28650" y="365128"/>
            <a:ext cx="7886700" cy="864585"/>
          </a:xfrm>
        </p:spPr>
        <p:txBody>
          <a:bodyPr/>
          <a:lstStyle/>
          <a:p>
            <a:r>
              <a:rPr lang="sr-Cyrl-RS" dirty="0">
                <a:latin typeface="Times New Roman" pitchFamily="18" charset="0"/>
                <a:cs typeface="Times New Roman" pitchFamily="18" charset="0"/>
              </a:rPr>
              <a:t>Хемометрија</a:t>
            </a:r>
            <a:endParaRPr lang="sr-Latn-RS" dirty="0">
              <a:solidFill>
                <a:srgbClr val="FF0000"/>
              </a:solidFill>
              <a:latin typeface="Times New Roman" pitchFamily="18" charset="0"/>
              <a:cs typeface="Times New Roman" pitchFamily="18" charset="0"/>
            </a:endParaRPr>
          </a:p>
        </p:txBody>
      </p:sp>
      <p:sp>
        <p:nvSpPr>
          <p:cNvPr id="3" name="Čuvar mesta za sadržaj 2"/>
          <p:cNvSpPr>
            <a:spLocks noGrp="1"/>
          </p:cNvSpPr>
          <p:nvPr>
            <p:ph idx="1"/>
          </p:nvPr>
        </p:nvSpPr>
        <p:spPr>
          <a:xfrm>
            <a:off x="628650" y="1418898"/>
            <a:ext cx="7886700" cy="5108026"/>
          </a:xfrm>
        </p:spPr>
        <p:txBody>
          <a:bodyPr>
            <a:normAutofit fontScale="70000" lnSpcReduction="20000"/>
          </a:bodyPr>
          <a:lstStyle/>
          <a:p>
            <a:pPr algn="just">
              <a:lnSpc>
                <a:spcPct val="150000"/>
              </a:lnSpc>
            </a:pPr>
            <a:r>
              <a:rPr lang="ru-RU" dirty="0" smtClean="0">
                <a:latin typeface="Times New Roman" pitchFamily="18" charset="0"/>
                <a:cs typeface="Times New Roman" pitchFamily="18" charset="0"/>
              </a:rPr>
              <a:t>У зависности од начина поставке проблема (у зависности од одабира променљивих) хемометријске методе и тумачење корелационих односа можемо применити на различитим системима, у циљу објашњења њихове повезаности, сличности и разлика (нпр. зависност хемијске структуре природних и синтетских антибиотика и њихове фармаколошке активности). </a:t>
            </a:r>
          </a:p>
          <a:p>
            <a:pPr algn="just">
              <a:lnSpc>
                <a:spcPct val="150000"/>
              </a:lnSpc>
            </a:pPr>
            <a:r>
              <a:rPr lang="ru-RU" dirty="0" smtClean="0">
                <a:latin typeface="Times New Roman" pitchFamily="18" charset="0"/>
                <a:cs typeface="Times New Roman" pitchFamily="18" charset="0"/>
              </a:rPr>
              <a:t>Уочавање и тумачење односа између хемијског састава супстанци и њиховог биолошког ефекта, хемометријске и хемоинформатичке методе заузимају значајно место. </a:t>
            </a:r>
          </a:p>
          <a:p>
            <a:pPr algn="just">
              <a:lnSpc>
                <a:spcPct val="150000"/>
              </a:lnSpc>
            </a:pPr>
            <a:r>
              <a:rPr lang="ru-RU" dirty="0" smtClean="0">
                <a:latin typeface="Times New Roman" pitchFamily="18" charset="0"/>
                <a:cs typeface="Times New Roman" pitchFamily="18" charset="0"/>
              </a:rPr>
              <a:t>Најчешћа примена је у анализи скупа података и препознавању </a:t>
            </a:r>
            <a:r>
              <a:rPr lang="ru-RU" b="1" dirty="0" smtClean="0">
                <a:latin typeface="Times New Roman" pitchFamily="18" charset="0"/>
                <a:cs typeface="Times New Roman" pitchFamily="18" charset="0"/>
              </a:rPr>
              <a:t>математичких модела. </a:t>
            </a:r>
          </a:p>
        </p:txBody>
      </p:sp>
    </p:spTree>
    <p:extLst>
      <p:ext uri="{BB962C8B-B14F-4D97-AF65-F5344CB8AC3E}">
        <p14:creationId xmlns:p14="http://schemas.microsoft.com/office/powerpoint/2010/main" xmlns="" val="2621187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016" y="0"/>
            <a:ext cx="5381954" cy="1038006"/>
          </a:xfrm>
        </p:spPr>
        <p:txBody>
          <a:bodyPr>
            <a:normAutofit/>
          </a:bodyPr>
          <a:lstStyle/>
          <a:p>
            <a:r>
              <a:rPr lang="sr-Cyrl-RS" sz="3200" dirty="0" smtClean="0">
                <a:latin typeface="Times New Roman" pitchFamily="18" charset="0"/>
                <a:cs typeface="Times New Roman" pitchFamily="18" charset="0"/>
              </a:rPr>
              <a:t>Хемометрија </a:t>
            </a:r>
            <a:r>
              <a:rPr lang="en-US" sz="3200" i="1" dirty="0" err="1" smtClean="0">
                <a:latin typeface="Times New Roman" pitchFamily="18" charset="0"/>
                <a:cs typeface="Times New Roman" pitchFamily="18" charset="0"/>
              </a:rPr>
              <a:t>vs</a:t>
            </a:r>
            <a:r>
              <a:rPr lang="en-U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статистика</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557705" y="4303986"/>
            <a:ext cx="7886700" cy="2235584"/>
          </a:xfrm>
        </p:spPr>
        <p:txBody>
          <a:bodyPr>
            <a:normAutofit fontScale="85000" lnSpcReduction="10000"/>
          </a:bodyPr>
          <a:lstStyle/>
          <a:p>
            <a:pPr algn="just">
              <a:lnSpc>
                <a:spcPct val="150000"/>
              </a:lnSpc>
              <a:buNone/>
            </a:pPr>
            <a:r>
              <a:rPr lang="sr-Cyrl-RS" sz="1800" dirty="0" smtClean="0">
                <a:latin typeface="Times New Roman" pitchFamily="18" charset="0"/>
                <a:cs typeface="Times New Roman" pitchFamily="18" charset="0"/>
              </a:rPr>
              <a:t>Хемометријском анализом се добијају информације о хемијским и инструменталним факторима који утичу на добијене податке. Подаци се претварају (обрађују) на начин помоћу ког се “извлаче” особине које нису видљиве из сирових података или се изводе нове варијабиле које су функција првобитних података. На овај начин се додају друге вредности (функције, модели) резултатима статистичке анализе података (вештина коју статистичари немају). </a:t>
            </a:r>
            <a:endParaRPr lang="en-US" sz="1800" dirty="0">
              <a:latin typeface="Times New Roman" pitchFamily="18" charset="0"/>
              <a:cs typeface="Times New Roman" pitchFamily="18" charset="0"/>
            </a:endParaRPr>
          </a:p>
        </p:txBody>
      </p:sp>
      <p:sp>
        <p:nvSpPr>
          <p:cNvPr id="4" name="Rounded Rectangle 3"/>
          <p:cNvSpPr/>
          <p:nvPr/>
        </p:nvSpPr>
        <p:spPr>
          <a:xfrm>
            <a:off x="733097" y="1213937"/>
            <a:ext cx="1501666" cy="1387365"/>
          </a:xfrm>
          <a:prstGeom prst="roundRect">
            <a:avLst/>
          </a:prstGeom>
          <a:solidFill>
            <a:schemeClr val="accent6">
              <a:lumMod val="40000"/>
              <a:lumOff val="6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sr-Cyrl-RS" dirty="0" smtClean="0">
                <a:solidFill>
                  <a:schemeClr val="tx1"/>
                </a:solidFill>
                <a:latin typeface="Times New Roman" pitchFamily="18" charset="0"/>
                <a:cs typeface="Times New Roman" pitchFamily="18" charset="0"/>
              </a:rPr>
              <a:t>Резулатати хемијске анализе</a:t>
            </a:r>
            <a:endParaRPr lang="en-US" dirty="0">
              <a:solidFill>
                <a:schemeClr val="tx1"/>
              </a:solidFill>
              <a:latin typeface="Times New Roman" pitchFamily="18" charset="0"/>
              <a:cs typeface="Times New Roman" pitchFamily="18" charset="0"/>
            </a:endParaRPr>
          </a:p>
        </p:txBody>
      </p:sp>
      <p:sp>
        <p:nvSpPr>
          <p:cNvPr id="5" name="Oval 4"/>
          <p:cNvSpPr/>
          <p:nvPr/>
        </p:nvSpPr>
        <p:spPr>
          <a:xfrm>
            <a:off x="6444154" y="1150871"/>
            <a:ext cx="1631732" cy="1828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sr-Cyrl-RS" dirty="0" smtClean="0">
                <a:latin typeface="Times New Roman" pitchFamily="18" charset="0"/>
                <a:cs typeface="Times New Roman" pitchFamily="18" charset="0"/>
              </a:rPr>
              <a:t>Статистички резултати</a:t>
            </a:r>
            <a:endParaRPr lang="en-US" dirty="0">
              <a:latin typeface="Times New Roman" pitchFamily="18" charset="0"/>
              <a:cs typeface="Times New Roman" pitchFamily="18" charset="0"/>
            </a:endParaRPr>
          </a:p>
        </p:txBody>
      </p:sp>
      <p:sp>
        <p:nvSpPr>
          <p:cNvPr id="6" name="Oval 5"/>
          <p:cNvSpPr/>
          <p:nvPr/>
        </p:nvSpPr>
        <p:spPr>
          <a:xfrm>
            <a:off x="2565839" y="1166636"/>
            <a:ext cx="3535417" cy="1592317"/>
          </a:xfrm>
          <a:prstGeom prst="ellipse">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solidFill>
                  <a:schemeClr val="tx1"/>
                </a:solidFill>
                <a:latin typeface="Times New Roman" pitchFamily="18" charset="0"/>
                <a:cs typeface="Times New Roman" pitchFamily="18" charset="0"/>
              </a:rPr>
              <a:t>ХЕМОМЕТРИЈА</a:t>
            </a:r>
          </a:p>
          <a:p>
            <a:pPr algn="ctr"/>
            <a:r>
              <a:rPr lang="sr-Cyrl-RS" dirty="0" smtClean="0">
                <a:solidFill>
                  <a:schemeClr val="tx1"/>
                </a:solidFill>
                <a:latin typeface="Times New Roman" pitchFamily="18" charset="0"/>
                <a:cs typeface="Times New Roman" pitchFamily="18" charset="0"/>
              </a:rPr>
              <a:t>Интерпретација хемијске и инструменталне повезаности (утисаја)</a:t>
            </a:r>
            <a:endParaRPr lang="en-US" dirty="0">
              <a:solidFill>
                <a:schemeClr val="tx1"/>
              </a:solidFill>
              <a:latin typeface="Times New Roman" pitchFamily="18" charset="0"/>
              <a:cs typeface="Times New Roman" pitchFamily="18" charset="0"/>
            </a:endParaRPr>
          </a:p>
        </p:txBody>
      </p:sp>
      <p:cxnSp>
        <p:nvCxnSpPr>
          <p:cNvPr id="12" name="Curved Connector 11"/>
          <p:cNvCxnSpPr>
            <a:stCxn id="4" idx="2"/>
            <a:endCxn id="6" idx="3"/>
          </p:cNvCxnSpPr>
          <p:nvPr/>
        </p:nvCxnSpPr>
        <p:spPr>
          <a:xfrm rot="5400000" flipH="1" flipV="1">
            <a:off x="2245993" y="1763705"/>
            <a:ext cx="75535" cy="1599659"/>
          </a:xfrm>
          <a:prstGeom prst="curvedConnector3">
            <a:avLst>
              <a:gd name="adj1" fmla="val -511358"/>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Curved Connector 20"/>
          <p:cNvCxnSpPr/>
          <p:nvPr/>
        </p:nvCxnSpPr>
        <p:spPr>
          <a:xfrm rot="5400000" flipH="1" flipV="1">
            <a:off x="5777470" y="1884574"/>
            <a:ext cx="75535" cy="1599659"/>
          </a:xfrm>
          <a:prstGeom prst="curvedConnector3">
            <a:avLst>
              <a:gd name="adj1" fmla="val -511358"/>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Arc 49"/>
          <p:cNvSpPr/>
          <p:nvPr/>
        </p:nvSpPr>
        <p:spPr>
          <a:xfrm rot="10800000">
            <a:off x="1466190" y="1008975"/>
            <a:ext cx="5167153" cy="3121574"/>
          </a:xfrm>
          <a:prstGeom prst="arc">
            <a:avLst>
              <a:gd name="adj1" fmla="val 10861422"/>
              <a:gd name="adj2" fmla="val 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TextBox 51"/>
          <p:cNvSpPr txBox="1"/>
          <p:nvPr/>
        </p:nvSpPr>
        <p:spPr>
          <a:xfrm>
            <a:off x="3547242" y="3831008"/>
            <a:ext cx="1878976" cy="400110"/>
          </a:xfrm>
          <a:prstGeom prst="rect">
            <a:avLst/>
          </a:prstGeom>
          <a:solidFill>
            <a:schemeClr val="bg1"/>
          </a:solidFill>
        </p:spPr>
        <p:txBody>
          <a:bodyPr wrap="none" rtlCol="0">
            <a:spAutoFit/>
          </a:bodyPr>
          <a:lstStyle/>
          <a:p>
            <a:r>
              <a:rPr lang="sr-Cyrl-RS" sz="2000" dirty="0" smtClean="0">
                <a:latin typeface="Times New Roman" pitchFamily="18" charset="0"/>
                <a:cs typeface="Times New Roman" pitchFamily="18" charset="0"/>
              </a:rPr>
              <a:t>СТАТИСТИКА</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143372" y="474446"/>
            <a:ext cx="2210502" cy="2314575"/>
          </a:xfrm>
          <a:prstGeom prst="rect">
            <a:avLst/>
          </a:prstGeom>
          <a:noFill/>
          <a:ln w="9525">
            <a:noFill/>
            <a:miter lim="800000"/>
            <a:headEnd/>
            <a:tailEnd/>
          </a:ln>
        </p:spPr>
      </p:pic>
      <p:sp>
        <p:nvSpPr>
          <p:cNvPr id="2" name="Title 1"/>
          <p:cNvSpPr>
            <a:spLocks noGrp="1"/>
          </p:cNvSpPr>
          <p:nvPr>
            <p:ph type="title"/>
          </p:nvPr>
        </p:nvSpPr>
        <p:spPr>
          <a:xfrm>
            <a:off x="498581" y="110362"/>
            <a:ext cx="7886700" cy="769992"/>
          </a:xfrm>
        </p:spPr>
        <p:txBody>
          <a:bodyPr>
            <a:normAutofit/>
          </a:bodyPr>
          <a:lstStyle/>
          <a:p>
            <a:r>
              <a:rPr lang="sr-Cyrl-RS" sz="3200" dirty="0" smtClean="0">
                <a:solidFill>
                  <a:srgbClr val="C00000"/>
                </a:solidFill>
                <a:latin typeface="Times New Roman" pitchFamily="18" charset="0"/>
                <a:cs typeface="Times New Roman" pitchFamily="18" charset="0"/>
              </a:rPr>
              <a:t>Мерења</a:t>
            </a:r>
            <a:endParaRPr lang="en-US" sz="3200" dirty="0">
              <a:solidFill>
                <a:srgbClr val="C00000"/>
              </a:solidFill>
              <a:latin typeface="Times New Roman" pitchFamily="18" charset="0"/>
              <a:cs typeface="Times New Roman" pitchFamily="18" charset="0"/>
            </a:endParaRPr>
          </a:p>
        </p:txBody>
      </p:sp>
      <p:sp>
        <p:nvSpPr>
          <p:cNvPr id="6" name="Content Placeholder 5"/>
          <p:cNvSpPr>
            <a:spLocks noGrp="1"/>
          </p:cNvSpPr>
          <p:nvPr>
            <p:ph sz="half" idx="1"/>
          </p:nvPr>
        </p:nvSpPr>
        <p:spPr>
          <a:xfrm>
            <a:off x="333037" y="691007"/>
            <a:ext cx="4041885" cy="5095447"/>
          </a:xfrm>
        </p:spPr>
        <p:txBody>
          <a:bodyPr>
            <a:noAutofit/>
          </a:bodyPr>
          <a:lstStyle/>
          <a:p>
            <a:pPr>
              <a:lnSpc>
                <a:spcPct val="150000"/>
              </a:lnSpc>
            </a:pPr>
            <a:r>
              <a:rPr lang="sr-Cyrl-RS" sz="2000" dirty="0" smtClean="0">
                <a:latin typeface="Times New Roman" pitchFamily="18" charset="0"/>
                <a:cs typeface="Times New Roman" pitchFamily="18" charset="0"/>
              </a:rPr>
              <a:t>Постоје различити облици мерења у хемијским анализама:</a:t>
            </a:r>
          </a:p>
          <a:p>
            <a:pPr>
              <a:lnSpc>
                <a:spcPct val="150000"/>
              </a:lnSpc>
            </a:pPr>
            <a:r>
              <a:rPr lang="sr-Cyrl-RS" sz="2000" dirty="0" smtClean="0">
                <a:latin typeface="Times New Roman" pitchFamily="18" charset="0"/>
                <a:cs typeface="Times New Roman" pitchFamily="18" charset="0"/>
              </a:rPr>
              <a:t>Спектроскопска</a:t>
            </a:r>
          </a:p>
          <a:p>
            <a:pPr lvl="1">
              <a:lnSpc>
                <a:spcPct val="150000"/>
              </a:lnSpc>
            </a:pPr>
            <a:r>
              <a:rPr lang="en-US" sz="1800" dirty="0" smtClean="0">
                <a:latin typeface="Times New Roman" pitchFamily="18" charset="0"/>
                <a:cs typeface="Times New Roman" pitchFamily="18" charset="0"/>
              </a:rPr>
              <a:t>UV/Vis, </a:t>
            </a:r>
            <a:r>
              <a:rPr lang="sr-Cyrl-RS" sz="1800" dirty="0" smtClean="0">
                <a:latin typeface="Times New Roman" pitchFamily="18" charset="0"/>
                <a:cs typeface="Times New Roman" pitchFamily="18" charset="0"/>
              </a:rPr>
              <a:t>Блиска </a:t>
            </a:r>
            <a:r>
              <a:rPr lang="en-US" sz="1800" dirty="0" smtClean="0">
                <a:latin typeface="Times New Roman" pitchFamily="18" charset="0"/>
                <a:cs typeface="Times New Roman" pitchFamily="18" charset="0"/>
              </a:rPr>
              <a:t>IR, </a:t>
            </a:r>
            <a:r>
              <a:rPr lang="sr-Cyrl-RS" sz="1800" dirty="0" smtClean="0">
                <a:latin typeface="Times New Roman" pitchFamily="18" charset="0"/>
                <a:cs typeface="Times New Roman" pitchFamily="18" charset="0"/>
              </a:rPr>
              <a:t>Флуоресценција,</a:t>
            </a:r>
            <a:r>
              <a:rPr lang="en-US"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Раманова</a:t>
            </a:r>
            <a:r>
              <a:rPr lang="en-US" sz="1800" dirty="0" smtClean="0">
                <a:latin typeface="Times New Roman" pitchFamily="18" charset="0"/>
                <a:cs typeface="Times New Roman" pitchFamily="18" charset="0"/>
              </a:rPr>
              <a:t>…</a:t>
            </a:r>
            <a:endParaRPr lang="sr-Cyrl-RS" sz="1800" dirty="0" smtClean="0">
              <a:latin typeface="Times New Roman" pitchFamily="18" charset="0"/>
              <a:cs typeface="Times New Roman" pitchFamily="18" charset="0"/>
            </a:endParaRPr>
          </a:p>
          <a:p>
            <a:pPr>
              <a:lnSpc>
                <a:spcPct val="150000"/>
              </a:lnSpc>
            </a:pPr>
            <a:r>
              <a:rPr lang="sr-Cyrl-RS" sz="2000" dirty="0" smtClean="0">
                <a:latin typeface="Times New Roman" pitchFamily="18" charset="0"/>
                <a:cs typeface="Times New Roman" pitchFamily="18" charset="0"/>
              </a:rPr>
              <a:t>Хроматографска</a:t>
            </a:r>
            <a:endParaRPr lang="en-US" sz="2000" dirty="0" smtClean="0">
              <a:latin typeface="Times New Roman" pitchFamily="18" charset="0"/>
              <a:cs typeface="Times New Roman" pitchFamily="18" charset="0"/>
            </a:endParaRPr>
          </a:p>
          <a:p>
            <a:pPr lvl="1">
              <a:lnSpc>
                <a:spcPct val="150000"/>
              </a:lnSpc>
            </a:pPr>
            <a:r>
              <a:rPr lang="sr-Latn-RS" sz="1800" dirty="0" smtClean="0">
                <a:latin typeface="Times New Roman" pitchFamily="18" charset="0"/>
                <a:cs typeface="Times New Roman" pitchFamily="18" charset="0"/>
              </a:rPr>
              <a:t>HPLC, GH</a:t>
            </a:r>
            <a:r>
              <a:rPr lang="en-US" sz="1800" dirty="0" smtClean="0">
                <a:latin typeface="Times New Roman" pitchFamily="18" charset="0"/>
                <a:cs typeface="Times New Roman" pitchFamily="18" charset="0"/>
              </a:rPr>
              <a:t>…</a:t>
            </a:r>
            <a:endParaRPr lang="sr-Cyrl-RS" sz="1800" dirty="0" smtClean="0">
              <a:latin typeface="Times New Roman" pitchFamily="18" charset="0"/>
              <a:cs typeface="Times New Roman" pitchFamily="18" charset="0"/>
            </a:endParaRPr>
          </a:p>
          <a:p>
            <a:pPr>
              <a:lnSpc>
                <a:spcPct val="150000"/>
              </a:lnSpc>
            </a:pPr>
            <a:r>
              <a:rPr lang="sr-Cyrl-RS" sz="2000" dirty="0" smtClean="0">
                <a:latin typeface="Times New Roman" pitchFamily="18" charset="0"/>
                <a:cs typeface="Times New Roman" pitchFamily="18" charset="0"/>
              </a:rPr>
              <a:t>Физичка</a:t>
            </a:r>
          </a:p>
          <a:p>
            <a:pPr lvl="1" algn="ctr">
              <a:lnSpc>
                <a:spcPct val="150000"/>
              </a:lnSpc>
            </a:pPr>
            <a:r>
              <a:rPr lang="sr-Cyrl-RS" sz="2000" dirty="0" smtClean="0">
                <a:latin typeface="Times New Roman" pitchFamily="18" charset="0"/>
                <a:cs typeface="Times New Roman" pitchFamily="18" charset="0"/>
              </a:rPr>
              <a:t>Температура, притисак, проток, тачке топљења, вискозност, концентрације. </a:t>
            </a:r>
          </a:p>
          <a:p>
            <a:pPr lvl="1" algn="ctr">
              <a:lnSpc>
                <a:spcPct val="150000"/>
              </a:lnSpc>
              <a:buNone/>
            </a:pPr>
            <a:r>
              <a:rPr lang="sr-Cyrl-RS" sz="2000" dirty="0" smtClean="0">
                <a:latin typeface="Times New Roman" pitchFamily="18" charset="0"/>
                <a:cs typeface="Times New Roman" pitchFamily="18" charset="0"/>
              </a:rPr>
              <a:t> </a:t>
            </a:r>
            <a:r>
              <a:rPr lang="sr-Cyrl-RS" sz="2000" b="1" dirty="0" smtClean="0">
                <a:solidFill>
                  <a:srgbClr val="C00000"/>
                </a:solidFill>
                <a:latin typeface="Times New Roman" pitchFamily="18" charset="0"/>
                <a:cs typeface="Times New Roman" pitchFamily="18" charset="0"/>
              </a:rPr>
              <a:t>МЕРЕЊА ДАЈУ ПОДАТКЕ!</a:t>
            </a:r>
          </a:p>
        </p:txBody>
      </p:sp>
      <p:pic>
        <p:nvPicPr>
          <p:cNvPr id="1026" name="Picture 2"/>
          <p:cNvPicPr>
            <a:picLocks noChangeAspect="1" noChangeArrowheads="1"/>
          </p:cNvPicPr>
          <p:nvPr/>
        </p:nvPicPr>
        <p:blipFill>
          <a:blip r:embed="rId3" cstate="print"/>
          <a:srcRect/>
          <a:stretch>
            <a:fillRect/>
          </a:stretch>
        </p:blipFill>
        <p:spPr bwMode="auto">
          <a:xfrm>
            <a:off x="6498103" y="327957"/>
            <a:ext cx="2414588" cy="2733675"/>
          </a:xfrm>
          <a:prstGeom prst="rect">
            <a:avLst/>
          </a:prstGeom>
          <a:noFill/>
          <a:ln w="9525">
            <a:noFill/>
            <a:miter lim="800000"/>
            <a:headEnd/>
            <a:tailEnd/>
          </a:ln>
        </p:spPr>
      </p:pic>
      <p:pic>
        <p:nvPicPr>
          <p:cNvPr id="11" name="Picture 3"/>
          <p:cNvPicPr>
            <a:picLocks noChangeAspect="1" noChangeArrowheads="1"/>
          </p:cNvPicPr>
          <p:nvPr/>
        </p:nvPicPr>
        <p:blipFill>
          <a:blip r:embed="rId4" cstate="print"/>
          <a:srcRect/>
          <a:stretch>
            <a:fillRect/>
          </a:stretch>
        </p:blipFill>
        <p:spPr bwMode="auto">
          <a:xfrm>
            <a:off x="4457702" y="3308131"/>
            <a:ext cx="4205451" cy="33528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5923280" y="3279228"/>
            <a:ext cx="2427431" cy="20518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Поступци у хемометрији</a:t>
            </a:r>
            <a:endParaRPr lang="en-US" sz="32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4538498" cy="4351338"/>
          </a:xfrm>
        </p:spPr>
        <p:txBody>
          <a:bodyPr>
            <a:normAutofit fontScale="70000" lnSpcReduction="20000"/>
          </a:bodyPr>
          <a:lstStyle/>
          <a:p>
            <a:pPr algn="just">
              <a:lnSpc>
                <a:spcPct val="150000"/>
              </a:lnSpc>
            </a:pPr>
            <a:r>
              <a:rPr lang="ru-RU" sz="2000" dirty="0" smtClean="0">
                <a:latin typeface="Times New Roman" pitchFamily="18" charset="0"/>
                <a:cs typeface="Times New Roman" pitchFamily="18" charset="0"/>
              </a:rPr>
              <a:t>Свака хемометријска анализа почиње мерењем и прикупљањем података.</a:t>
            </a:r>
          </a:p>
          <a:p>
            <a:pPr algn="just">
              <a:lnSpc>
                <a:spcPct val="150000"/>
              </a:lnSpc>
            </a:pPr>
            <a:r>
              <a:rPr lang="ru-RU" sz="2000" dirty="0" smtClean="0">
                <a:latin typeface="Times New Roman" pitchFamily="18" charset="0"/>
                <a:cs typeface="Times New Roman" pitchFamily="18" charset="0"/>
              </a:rPr>
              <a:t>Математичке и статистичке методе се користе за извлачење релевантних информација из података.</a:t>
            </a:r>
          </a:p>
          <a:p>
            <a:pPr algn="just">
              <a:lnSpc>
                <a:spcPct val="150000"/>
              </a:lnSpc>
            </a:pPr>
            <a:r>
              <a:rPr lang="ru-RU" sz="2000" dirty="0" smtClean="0">
                <a:latin typeface="Times New Roman" pitchFamily="18" charset="0"/>
                <a:cs typeface="Times New Roman" pitchFamily="18" charset="0"/>
              </a:rPr>
              <a:t>Информације су повезане са хемијским процесом и омогућавају извлачење знања о систему.</a:t>
            </a:r>
          </a:p>
          <a:p>
            <a:pPr algn="just">
              <a:lnSpc>
                <a:spcPct val="150000"/>
              </a:lnSpc>
            </a:pPr>
            <a:r>
              <a:rPr lang="ru-RU" sz="2000" dirty="0" smtClean="0">
                <a:latin typeface="Times New Roman" pitchFamily="18" charset="0"/>
                <a:cs typeface="Times New Roman" pitchFamily="18" charset="0"/>
              </a:rPr>
              <a:t>Пружено знање омогућава разумевање система.</a:t>
            </a:r>
          </a:p>
          <a:p>
            <a:pPr algn="just">
              <a:lnSpc>
                <a:spcPct val="150000"/>
              </a:lnSpc>
            </a:pPr>
            <a:r>
              <a:rPr lang="ru-RU" sz="2000" dirty="0" smtClean="0">
                <a:latin typeface="Times New Roman" pitchFamily="18" charset="0"/>
                <a:cs typeface="Times New Roman" pitchFamily="18" charset="0"/>
              </a:rPr>
              <a:t>Разумевања олакшавају доношење одлука и закључака.</a:t>
            </a:r>
            <a:endParaRPr lang="en-US" sz="2000" dirty="0">
              <a:latin typeface="Times New Roman" pitchFamily="18" charset="0"/>
              <a:cs typeface="Times New Roman" pitchFamily="18" charset="0"/>
            </a:endParaRPr>
          </a:p>
        </p:txBody>
      </p:sp>
      <p:graphicFrame>
        <p:nvGraphicFramePr>
          <p:cNvPr id="6" name="Diagram 5"/>
          <p:cNvGraphicFramePr/>
          <p:nvPr/>
        </p:nvGraphicFramePr>
        <p:xfrm>
          <a:off x="4385443" y="498949"/>
          <a:ext cx="406093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8884" y="223237"/>
            <a:ext cx="2457450" cy="722696"/>
          </a:xfrm>
        </p:spPr>
        <p:txBody>
          <a:bodyPr>
            <a:normAutofit fontScale="90000"/>
          </a:bodyPr>
          <a:lstStyle/>
          <a:p>
            <a:r>
              <a:rPr lang="sr-Cyrl-RS" sz="3200" dirty="0" smtClean="0">
                <a:solidFill>
                  <a:srgbClr val="002060"/>
                </a:solidFill>
                <a:latin typeface="Times New Roman" pitchFamily="18" charset="0"/>
                <a:cs typeface="Times New Roman" pitchFamily="18" charset="0"/>
              </a:rPr>
              <a:t>Типови података</a:t>
            </a:r>
            <a:endParaRPr lang="en-US" sz="3200" dirty="0">
              <a:solidFill>
                <a:srgbClr val="00206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167509" y="1305363"/>
            <a:ext cx="3356084" cy="4351338"/>
          </a:xfrm>
        </p:spPr>
        <p:txBody>
          <a:bodyPr>
            <a:normAutofit fontScale="62500" lnSpcReduction="20000"/>
          </a:bodyPr>
          <a:lstStyle/>
          <a:p>
            <a:pPr>
              <a:lnSpc>
                <a:spcPct val="160000"/>
              </a:lnSpc>
            </a:pPr>
            <a:r>
              <a:rPr lang="sr-Cyrl-RS" dirty="0" smtClean="0">
                <a:latin typeface="Times New Roman" pitchFamily="18" charset="0"/>
                <a:cs typeface="Times New Roman" pitchFamily="18" charset="0"/>
              </a:rPr>
              <a:t>Униваријантни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униваријациони)</a:t>
            </a:r>
          </a:p>
          <a:p>
            <a:pPr lvl="1">
              <a:lnSpc>
                <a:spcPct val="160000"/>
              </a:lnSpc>
            </a:pPr>
            <a:r>
              <a:rPr lang="ru-RU" dirty="0" smtClean="0">
                <a:latin typeface="Times New Roman" pitchFamily="18" charset="0"/>
                <a:cs typeface="Times New Roman" pitchFamily="18" charset="0"/>
              </a:rPr>
              <a:t>Једна променљива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варијабла)</a:t>
            </a:r>
            <a:r>
              <a:rPr lang="ru-RU" dirty="0" smtClean="0">
                <a:latin typeface="Times New Roman" pitchFamily="18" charset="0"/>
                <a:cs typeface="Times New Roman" pitchFamily="18" charset="0"/>
              </a:rPr>
              <a:t> за мерење и праћење;</a:t>
            </a:r>
          </a:p>
          <a:p>
            <a:pPr lvl="1">
              <a:lnSpc>
                <a:spcPct val="160000"/>
              </a:lnSpc>
            </a:pPr>
            <a:endParaRPr lang="ru-RU" dirty="0" smtClean="0">
              <a:latin typeface="Times New Roman" pitchFamily="18" charset="0"/>
              <a:cs typeface="Times New Roman" pitchFamily="18" charset="0"/>
            </a:endParaRPr>
          </a:p>
          <a:p>
            <a:pPr lvl="1">
              <a:lnSpc>
                <a:spcPct val="160000"/>
              </a:lnSpc>
            </a:pPr>
            <a:r>
              <a:rPr lang="ru-RU" dirty="0" smtClean="0">
                <a:latin typeface="Times New Roman" pitchFamily="18" charset="0"/>
                <a:cs typeface="Times New Roman" pitchFamily="18" charset="0"/>
              </a:rPr>
              <a:t>Пр. Одабир једне таласне дужине и праћење промену апсорбанце током времена.</a:t>
            </a:r>
          </a:p>
          <a:p>
            <a:pPr>
              <a:buNone/>
            </a:pPr>
            <a:endParaRPr lang="en-US" dirty="0"/>
          </a:p>
        </p:txBody>
      </p:sp>
      <p:sp>
        <p:nvSpPr>
          <p:cNvPr id="4" name="Content Placeholder 3"/>
          <p:cNvSpPr>
            <a:spLocks noGrp="1"/>
          </p:cNvSpPr>
          <p:nvPr>
            <p:ph sz="half" idx="2"/>
          </p:nvPr>
        </p:nvSpPr>
        <p:spPr>
          <a:xfrm>
            <a:off x="3559067" y="1226537"/>
            <a:ext cx="5309037" cy="5316155"/>
          </a:xfrm>
        </p:spPr>
        <p:txBody>
          <a:bodyPr>
            <a:normAutofit fontScale="62500" lnSpcReduction="20000"/>
          </a:bodyPr>
          <a:lstStyle/>
          <a:p>
            <a:pPr algn="just">
              <a:lnSpc>
                <a:spcPct val="170000"/>
              </a:lnSpc>
            </a:pPr>
            <a:r>
              <a:rPr lang="sr-Cyrl-RS" b="1" dirty="0" smtClean="0">
                <a:solidFill>
                  <a:srgbClr val="C00000"/>
                </a:solidFill>
                <a:latin typeface="Times New Roman" pitchFamily="18" charset="0"/>
                <a:cs typeface="Times New Roman" pitchFamily="18" charset="0"/>
              </a:rPr>
              <a:t>Мултиваријантни (мултиваријациони)</a:t>
            </a:r>
          </a:p>
          <a:p>
            <a:pPr lvl="1" algn="just">
              <a:lnSpc>
                <a:spcPct val="170000"/>
              </a:lnSpc>
            </a:pPr>
            <a:r>
              <a:rPr lang="sr-Cyrl-RS" dirty="0" smtClean="0">
                <a:latin typeface="Times New Roman" pitchFamily="18" charset="0"/>
                <a:cs typeface="Times New Roman" pitchFamily="18" charset="0"/>
              </a:rPr>
              <a:t>Мерење и праћење вишеструких варијабли;</a:t>
            </a:r>
          </a:p>
          <a:p>
            <a:pPr lvl="1" algn="just">
              <a:lnSpc>
                <a:spcPct val="170000"/>
              </a:lnSpc>
            </a:pPr>
            <a:r>
              <a:rPr lang="sr-Cyrl-RS" dirty="0" smtClean="0">
                <a:latin typeface="Times New Roman" pitchFamily="18" charset="0"/>
                <a:cs typeface="Times New Roman" pitchFamily="18" charset="0"/>
              </a:rPr>
              <a:t>Омогућава истраживање односа између варијабли;</a:t>
            </a:r>
            <a:endParaRPr lang="en-US" dirty="0" smtClean="0">
              <a:latin typeface="Times New Roman" pitchFamily="18" charset="0"/>
              <a:cs typeface="Times New Roman" pitchFamily="18" charset="0"/>
            </a:endParaRPr>
          </a:p>
          <a:p>
            <a:pPr lvl="1" algn="just">
              <a:lnSpc>
                <a:spcPct val="170000"/>
              </a:lnSpc>
            </a:pPr>
            <a:r>
              <a:rPr lang="sr-Cyrl-RS" dirty="0" smtClean="0">
                <a:latin typeface="Times New Roman" pitchFamily="18" charset="0"/>
                <a:cs typeface="Times New Roman" pitchFamily="18" charset="0"/>
              </a:rPr>
              <a:t>Мултиваријантни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подаци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појављују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када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истраживачи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записују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вредности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неколико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случајних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променљивих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истражују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састоје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више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објеката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што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доводи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до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вишедимензионалне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мултидимензионалне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обсервације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сваку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променљиву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Овакви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подаци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скупљају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многим</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областима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многи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подаци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сусрећемо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свакодневно</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мултиваријантни</a:t>
            </a:r>
            <a:r>
              <a:rPr lang="en-US" dirty="0" smtClean="0">
                <a:latin typeface="Times New Roman" pitchFamily="18" charset="0"/>
                <a:cs typeface="Times New Roman" pitchFamily="18" charset="0"/>
              </a:rPr>
              <a:t>.</a:t>
            </a:r>
            <a:endParaRPr lang="sr-Cyrl-RS" dirty="0" smtClean="0">
              <a:latin typeface="Times New Roman" pitchFamily="18" charset="0"/>
              <a:cs typeface="Times New Roman" pitchFamily="18" charset="0"/>
            </a:endParaRPr>
          </a:p>
          <a:p>
            <a:pPr lvl="1" algn="just">
              <a:lnSpc>
                <a:spcPct val="170000"/>
              </a:lnSpc>
            </a:pPr>
            <a:r>
              <a:rPr lang="sr-Cyrl-RS" dirty="0" smtClean="0">
                <a:latin typeface="Times New Roman" pitchFamily="18" charset="0"/>
                <a:cs typeface="Times New Roman" pitchFamily="18" charset="0"/>
              </a:rPr>
              <a:t>Постоје различите методе мултиваријационе анализе.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Rezultat slika za mathematics and statistics"/>
          <p:cNvPicPr>
            <a:picLocks noChangeAspect="1" noChangeArrowheads="1"/>
          </p:cNvPicPr>
          <p:nvPr/>
        </p:nvPicPr>
        <p:blipFill>
          <a:blip r:embed="rId2" cstate="print">
            <a:lum bright="78000"/>
          </a:blip>
          <a:srcRect/>
          <a:stretch>
            <a:fillRect/>
          </a:stretch>
        </p:blipFill>
        <p:spPr bwMode="auto">
          <a:xfrm>
            <a:off x="11826" y="15766"/>
            <a:ext cx="9143999" cy="6858000"/>
          </a:xfrm>
          <a:prstGeom prst="rect">
            <a:avLst/>
          </a:prstGeom>
          <a:noFill/>
        </p:spPr>
      </p:pic>
      <p:sp>
        <p:nvSpPr>
          <p:cNvPr id="2" name="Naslov 1"/>
          <p:cNvSpPr>
            <a:spLocks noGrp="1"/>
          </p:cNvSpPr>
          <p:nvPr>
            <p:ph type="title"/>
          </p:nvPr>
        </p:nvSpPr>
        <p:spPr>
          <a:xfrm>
            <a:off x="628650" y="365126"/>
            <a:ext cx="7886700" cy="1053772"/>
          </a:xfrm>
        </p:spPr>
        <p:txBody>
          <a:bodyPr>
            <a:normAutofit/>
          </a:bodyPr>
          <a:lstStyle/>
          <a:p>
            <a:r>
              <a:rPr lang="sr-Cyrl-RS" sz="3200" b="1" dirty="0" smtClean="0">
                <a:solidFill>
                  <a:srgbClr val="C00000"/>
                </a:solidFill>
                <a:latin typeface="Times New Roman" pitchFamily="18" charset="0"/>
                <a:cs typeface="Times New Roman" pitchFamily="18" charset="0"/>
              </a:rPr>
              <a:t>Хемометрија</a:t>
            </a:r>
            <a:endParaRPr lang="sr-Latn-RS" sz="3200" b="1" dirty="0">
              <a:solidFill>
                <a:srgbClr val="C00000"/>
              </a:solidFill>
              <a:latin typeface="Times New Roman" pitchFamily="18" charset="0"/>
              <a:cs typeface="Times New Roman" pitchFamily="18" charset="0"/>
            </a:endParaRPr>
          </a:p>
        </p:txBody>
      </p:sp>
      <p:sp>
        <p:nvSpPr>
          <p:cNvPr id="3" name="Čuvar mesta za sadržaj 2"/>
          <p:cNvSpPr>
            <a:spLocks noGrp="1"/>
          </p:cNvSpPr>
          <p:nvPr>
            <p:ph idx="1"/>
          </p:nvPr>
        </p:nvSpPr>
        <p:spPr>
          <a:xfrm>
            <a:off x="273927" y="1355835"/>
            <a:ext cx="7565477" cy="4505818"/>
          </a:xfrm>
        </p:spPr>
        <p:txBody>
          <a:bodyPr>
            <a:noAutofit/>
          </a:bodyPr>
          <a:lstStyle/>
          <a:p>
            <a:pPr algn="just">
              <a:lnSpc>
                <a:spcPct val="150000"/>
              </a:lnSpc>
            </a:pPr>
            <a:r>
              <a:rPr lang="sr-Cyrl-RS" sz="2200" dirty="0" smtClean="0">
                <a:latin typeface="Times New Roman" pitchFamily="18" charset="0"/>
                <a:cs typeface="Times New Roman" pitchFamily="18" charset="0"/>
              </a:rPr>
              <a:t>Х</a:t>
            </a:r>
            <a:r>
              <a:rPr lang="en-US" sz="2200" dirty="0" err="1" smtClean="0">
                <a:latin typeface="Times New Roman" pitchFamily="18" charset="0"/>
                <a:cs typeface="Times New Roman" pitchFamily="18" charset="0"/>
              </a:rPr>
              <a:t>емијска</a:t>
            </a:r>
            <a:r>
              <a:rPr lang="en-US" sz="2200" dirty="0" smtClean="0">
                <a:latin typeface="Times New Roman" pitchFamily="18" charset="0"/>
                <a:cs typeface="Times New Roman" pitchFamily="18" charset="0"/>
              </a:rPr>
              <a:t> </a:t>
            </a:r>
            <a:r>
              <a:rPr lang="en-US" sz="2200" dirty="0" err="1">
                <a:latin typeface="Times New Roman" pitchFamily="18" charset="0"/>
                <a:cs typeface="Times New Roman" pitchFamily="18" charset="0"/>
              </a:rPr>
              <a:t>дисциплина</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која</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користи</a:t>
            </a:r>
            <a:r>
              <a:rPr lang="en-US" sz="2200" dirty="0">
                <a:latin typeface="Times New Roman" pitchFamily="18" charset="0"/>
                <a:cs typeface="Times New Roman" pitchFamily="18" charset="0"/>
              </a:rPr>
              <a:t> </a:t>
            </a:r>
            <a:r>
              <a:rPr lang="en-US" sz="2200" b="1" dirty="0" err="1">
                <a:solidFill>
                  <a:srgbClr val="FF0000"/>
                </a:solidFill>
                <a:latin typeface="Times New Roman" pitchFamily="18" charset="0"/>
                <a:cs typeface="Times New Roman" pitchFamily="18" charset="0"/>
              </a:rPr>
              <a:t>математичке</a:t>
            </a:r>
            <a:r>
              <a:rPr lang="en-US" sz="2200" dirty="0">
                <a:latin typeface="Times New Roman" pitchFamily="18" charset="0"/>
                <a:cs typeface="Times New Roman" pitchFamily="18" charset="0"/>
              </a:rPr>
              <a:t> и </a:t>
            </a:r>
            <a:r>
              <a:rPr lang="en-US" sz="2200" b="1" dirty="0" err="1">
                <a:solidFill>
                  <a:srgbClr val="FF0000"/>
                </a:solidFill>
                <a:latin typeface="Times New Roman" pitchFamily="18" charset="0"/>
                <a:cs typeface="Times New Roman" pitchFamily="18" charset="0"/>
              </a:rPr>
              <a:t>статистичке</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методе</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да</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обликује</a:t>
            </a:r>
            <a:r>
              <a:rPr lang="en-US" sz="2200" dirty="0">
                <a:latin typeface="Times New Roman" pitchFamily="18" charset="0"/>
                <a:cs typeface="Times New Roman" pitchFamily="18" charset="0"/>
              </a:rPr>
              <a:t> и </a:t>
            </a:r>
            <a:r>
              <a:rPr lang="en-US" sz="2200" dirty="0" err="1">
                <a:latin typeface="Times New Roman" pitchFamily="18" charset="0"/>
                <a:cs typeface="Times New Roman" pitchFamily="18" charset="0"/>
              </a:rPr>
              <a:t>одабере</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оптималан</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поступак</a:t>
            </a:r>
            <a:r>
              <a:rPr lang="en-US" sz="2200" dirty="0">
                <a:latin typeface="Times New Roman" pitchFamily="18" charset="0"/>
                <a:cs typeface="Times New Roman" pitchFamily="18" charset="0"/>
              </a:rPr>
              <a:t> </a:t>
            </a:r>
            <a:r>
              <a:rPr lang="en-US" sz="2200" b="1" dirty="0" err="1">
                <a:solidFill>
                  <a:srgbClr val="FF0000"/>
                </a:solidFill>
                <a:latin typeface="Times New Roman" pitchFamily="18" charset="0"/>
                <a:cs typeface="Times New Roman" pitchFamily="18" charset="0"/>
              </a:rPr>
              <a:t>мерења</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или</a:t>
            </a:r>
            <a:r>
              <a:rPr lang="en-US" sz="2200" b="1" dirty="0">
                <a:solidFill>
                  <a:srgbClr val="FF0000"/>
                </a:solidFill>
                <a:latin typeface="Times New Roman" pitchFamily="18" charset="0"/>
                <a:cs typeface="Times New Roman" pitchFamily="18" charset="0"/>
              </a:rPr>
              <a:t> </a:t>
            </a:r>
            <a:r>
              <a:rPr lang="en-US" sz="2200" b="1" dirty="0" err="1">
                <a:solidFill>
                  <a:srgbClr val="FF0000"/>
                </a:solidFill>
                <a:latin typeface="Times New Roman" pitchFamily="18" charset="0"/>
                <a:cs typeface="Times New Roman" pitchFamily="18" charset="0"/>
              </a:rPr>
              <a:t>експеримент</a:t>
            </a:r>
            <a:r>
              <a:rPr lang="en-US" sz="2200" b="1" dirty="0">
                <a:solidFill>
                  <a:srgbClr val="FF0000"/>
                </a:solidFill>
                <a:latin typeface="Times New Roman" pitchFamily="18" charset="0"/>
                <a:cs typeface="Times New Roman" pitchFamily="18" charset="0"/>
              </a:rPr>
              <a:t> </a:t>
            </a:r>
            <a:r>
              <a:rPr lang="en-US" sz="2200" dirty="0">
                <a:latin typeface="Times New Roman" pitchFamily="18" charset="0"/>
                <a:cs typeface="Times New Roman" pitchFamily="18" charset="0"/>
              </a:rPr>
              <a:t>и </a:t>
            </a:r>
            <a:r>
              <a:rPr lang="en-US" sz="2200" dirty="0" err="1">
                <a:latin typeface="Times New Roman" pitchFamily="18" charset="0"/>
                <a:cs typeface="Times New Roman" pitchFamily="18" charset="0"/>
              </a:rPr>
              <a:t>омогући</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добијање</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максималног</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броја</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информација</a:t>
            </a:r>
            <a:r>
              <a:rPr lang="en-US" sz="2200" dirty="0">
                <a:latin typeface="Times New Roman" pitchFamily="18" charset="0"/>
                <a:cs typeface="Times New Roman" pitchFamily="18" charset="0"/>
              </a:rPr>
              <a:t> о </a:t>
            </a:r>
            <a:r>
              <a:rPr lang="en-US" sz="2200" dirty="0" err="1">
                <a:latin typeface="Times New Roman" pitchFamily="18" charset="0"/>
                <a:cs typeface="Times New Roman" pitchFamily="18" charset="0"/>
              </a:rPr>
              <a:t>анализираном</a:t>
            </a:r>
            <a:r>
              <a:rPr lang="en-US" sz="2200" dirty="0">
                <a:latin typeface="Times New Roman" pitchFamily="18" charset="0"/>
                <a:cs typeface="Times New Roman" pitchFamily="18" charset="0"/>
              </a:rPr>
              <a:t> </a:t>
            </a:r>
            <a:r>
              <a:rPr lang="en-US" sz="2200" dirty="0" err="1" smtClean="0">
                <a:latin typeface="Times New Roman" pitchFamily="18" charset="0"/>
                <a:cs typeface="Times New Roman" pitchFamily="18" charset="0"/>
              </a:rPr>
              <a:t>систему</a:t>
            </a:r>
            <a:r>
              <a:rPr lang="sr-Cyrl-RS"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t>
            </a:r>
            <a:endParaRPr lang="sr-Cyrl-RS" sz="2200" dirty="0">
              <a:latin typeface="Times New Roman" pitchFamily="18" charset="0"/>
              <a:cs typeface="Times New Roman" pitchFamily="18" charset="0"/>
            </a:endParaRPr>
          </a:p>
          <a:p>
            <a:pPr algn="just">
              <a:lnSpc>
                <a:spcPct val="150000"/>
              </a:lnSpc>
            </a:pPr>
            <a:r>
              <a:rPr lang="sr-Cyrl-RS" sz="2200" dirty="0" smtClean="0">
                <a:latin typeface="Times New Roman" pitchFamily="18" charset="0"/>
                <a:cs typeface="Times New Roman" pitchFamily="18" charset="0"/>
              </a:rPr>
              <a:t>Примена математике, статистике и рачунарских наука у хемији.</a:t>
            </a:r>
          </a:p>
          <a:p>
            <a:pPr algn="just">
              <a:lnSpc>
                <a:spcPct val="150000"/>
              </a:lnSpc>
            </a:pPr>
            <a:r>
              <a:rPr lang="sr-Cyrl-RS" sz="2200" dirty="0" smtClean="0">
                <a:latin typeface="Times New Roman" pitchFamily="18" charset="0"/>
                <a:cs typeface="Times New Roman" pitchFamily="18" charset="0"/>
              </a:rPr>
              <a:t>Нема </a:t>
            </a:r>
            <a:r>
              <a:rPr lang="sr-Cyrl-RS" sz="2200" dirty="0" err="1" smtClean="0">
                <a:latin typeface="Times New Roman" pitchFamily="18" charset="0"/>
                <a:cs typeface="Times New Roman" pitchFamily="18" charset="0"/>
              </a:rPr>
              <a:t>ХЕМОметрије</a:t>
            </a:r>
            <a:r>
              <a:rPr lang="sr-Cyrl-RS" sz="2200" dirty="0" smtClean="0">
                <a:latin typeface="Times New Roman" pitchFamily="18" charset="0"/>
                <a:cs typeface="Times New Roman" pitchFamily="18" charset="0"/>
              </a:rPr>
              <a:t> без хемије!</a:t>
            </a:r>
          </a:p>
          <a:p>
            <a:pPr algn="just">
              <a:lnSpc>
                <a:spcPct val="150000"/>
              </a:lnSpc>
            </a:pPr>
            <a:r>
              <a:rPr lang="sr-Cyrl-RS" sz="2200" dirty="0" smtClean="0">
                <a:latin typeface="Times New Roman" pitchFamily="18" charset="0"/>
                <a:cs typeface="Times New Roman" pitchFamily="18" charset="0"/>
              </a:rPr>
              <a:t>Основна претпоставка која мора да буде задовољена да би се применила хемометријска анализа јесте да су мерења извршена тачно и прецизно.</a:t>
            </a:r>
          </a:p>
          <a:p>
            <a:pPr algn="just">
              <a:lnSpc>
                <a:spcPct val="150000"/>
              </a:lnSpc>
            </a:pPr>
            <a:r>
              <a:rPr lang="ru-RU" sz="2200" dirty="0" smtClean="0">
                <a:latin typeface="Times New Roman" pitchFamily="18" charset="0"/>
                <a:cs typeface="Times New Roman" pitchFamily="18" charset="0"/>
              </a:rPr>
              <a:t>Научна дисциплина која се користи за екстракцију (добијање) информација из података добијених хемијским (физичкохемијским) анализама. </a:t>
            </a:r>
          </a:p>
          <a:p>
            <a:pPr algn="just">
              <a:lnSpc>
                <a:spcPct val="150000"/>
              </a:lnSpc>
            </a:pPr>
            <a:endParaRPr lang="sr-Latn-RS" sz="2200" dirty="0">
              <a:latin typeface="Times New Roman" pitchFamily="18" charset="0"/>
              <a:cs typeface="Times New Roman" pitchFamily="18" charset="0"/>
            </a:endParaRPr>
          </a:p>
        </p:txBody>
      </p:sp>
    </p:spTree>
    <p:extLst>
      <p:ext uri="{BB962C8B-B14F-4D97-AF65-F5344CB8AC3E}">
        <p14:creationId xmlns:p14="http://schemas.microsoft.com/office/powerpoint/2010/main" xmlns="" val="25948903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3600" dirty="0" smtClean="0">
                <a:latin typeface="Times New Roman" pitchFamily="18" charset="0"/>
                <a:cs typeface="Times New Roman" pitchFamily="18" charset="0"/>
              </a:rPr>
              <a:t>Хемометрија</a:t>
            </a:r>
            <a:r>
              <a:rPr lang="en-US" sz="3600" dirty="0" smtClean="0">
                <a:latin typeface="Times New Roman" pitchFamily="18" charset="0"/>
                <a:cs typeface="Times New Roman" pitchFamily="18" charset="0"/>
              </a:rPr>
              <a:t> - </a:t>
            </a:r>
            <a:r>
              <a:rPr lang="sr-Cyrl-RS" sz="3600" dirty="0" smtClean="0">
                <a:latin typeface="Times New Roman" pitchFamily="18" charset="0"/>
                <a:cs typeface="Times New Roman" pitchFamily="18" charset="0"/>
              </a:rPr>
              <a:t>хемија</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sr-Cyrl-RS" sz="2800" dirty="0" smtClean="0">
                <a:latin typeface="Times New Roman" pitchFamily="18" charset="0"/>
                <a:cs typeface="Times New Roman" pitchFamily="18" charset="0"/>
              </a:rPr>
              <a:t>Примена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факторске</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анализе</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хемији</a:t>
            </a:r>
            <a:endParaRPr lang="en-US" sz="28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943878" cy="4351338"/>
          </a:xfrm>
        </p:spPr>
        <p:txBody>
          <a:bodyPr>
            <a:normAutofit lnSpcReduction="10000"/>
          </a:bodyPr>
          <a:lstStyle/>
          <a:p>
            <a:pPr algn="just"/>
            <a:r>
              <a:rPr lang="sr-Cyrl-RS" sz="2000" dirty="0" smtClean="0">
                <a:latin typeface="Times New Roman" pitchFamily="18" charset="0"/>
                <a:cs typeface="Times New Roman" pitchFamily="18" charset="0"/>
              </a:rPr>
              <a:t>Математички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образац</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моделује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помоћу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основног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скупа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улазних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података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добијених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путем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компјутерским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алгоритмом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основу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молекулске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структуре</a:t>
            </a:r>
            <a:r>
              <a:rPr lang="en-US" sz="2000" dirty="0" smtClean="0">
                <a:latin typeface="Times New Roman" pitchFamily="18" charset="0"/>
                <a:cs typeface="Times New Roman" pitchFamily="18" charset="0"/>
              </a:rPr>
              <a:t>.</a:t>
            </a:r>
          </a:p>
          <a:p>
            <a:pPr algn="just">
              <a:buNone/>
            </a:pPr>
            <a:endParaRPr lang="en-U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Математички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омогућава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проучавање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односа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између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тиме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предвиђање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понашања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новосинтетисаних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једињења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класификовање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узорака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једну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категорија</a:t>
            </a:r>
            <a:r>
              <a:rPr lang="en-US" sz="2000" dirty="0" smtClean="0">
                <a:latin typeface="Times New Roman" pitchFamily="18" charset="0"/>
                <a:cs typeface="Times New Roman" pitchFamily="18" charset="0"/>
              </a:rPr>
              <a:t>.</a:t>
            </a:r>
          </a:p>
          <a:p>
            <a:pPr algn="just"/>
            <a:endParaRPr lang="en-U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Кроз</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математички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такође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могуће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посматрање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биол</a:t>
            </a:r>
            <a:r>
              <a:rPr lang="en-US" sz="2000" dirty="0" smtClean="0">
                <a:latin typeface="Times New Roman" pitchFamily="18" charset="0"/>
                <a:cs typeface="Times New Roman" pitchFamily="18" charset="0"/>
              </a:rPr>
              <a:t>o</a:t>
            </a:r>
            <a:r>
              <a:rPr lang="sr-Cyrl-RS" sz="2000" dirty="0" smtClean="0">
                <a:latin typeface="Times New Roman" pitchFamily="18" charset="0"/>
                <a:cs typeface="Times New Roman" pitchFamily="18" charset="0"/>
              </a:rPr>
              <a:t>шких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система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реакција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њима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одвијају</a:t>
            </a:r>
            <a:r>
              <a:rPr lang="vi-VN"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Модели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дају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квантитативну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везу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између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њихове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биолошке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активности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скраћено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називају</a:t>
            </a:r>
            <a:r>
              <a:rPr lang="vi-VN" sz="2000" dirty="0" smtClean="0">
                <a:latin typeface="Times New Roman" pitchFamily="18" charset="0"/>
                <a:cs typeface="Times New Roman" pitchFamily="18" charset="0"/>
              </a:rPr>
              <a:t> Q</a:t>
            </a:r>
            <a:r>
              <a:rPr lang="en-US" sz="2000" dirty="0" smtClean="0">
                <a:latin typeface="Times New Roman" pitchFamily="18" charset="0"/>
                <a:cs typeface="Times New Roman" pitchFamily="18" charset="0"/>
              </a:rPr>
              <a:t>S</a:t>
            </a:r>
            <a:r>
              <a:rPr lang="sr-Cyrl-RS" sz="2000" dirty="0" smtClean="0">
                <a:latin typeface="Times New Roman" pitchFamily="18" charset="0"/>
                <a:cs typeface="Times New Roman" pitchFamily="18" charset="0"/>
              </a:rPr>
              <a:t>А</a:t>
            </a:r>
            <a:r>
              <a:rPr lang="en-US" sz="2000" dirty="0" smtClean="0">
                <a:latin typeface="Times New Roman" pitchFamily="18" charset="0"/>
                <a:cs typeface="Times New Roman" pitchFamily="18" charset="0"/>
              </a:rPr>
              <a:t>R</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en-US" sz="2000" dirty="0" smtClean="0">
                <a:latin typeface="Times New Roman" pitchFamily="18" charset="0"/>
                <a:cs typeface="Times New Roman" pitchFamily="18" charset="0"/>
              </a:rPr>
              <a:t> </a:t>
            </a:r>
            <a:r>
              <a:rPr lang="vi-VN" sz="2000" dirty="0" smtClean="0">
                <a:latin typeface="Times New Roman" pitchFamily="18" charset="0"/>
                <a:cs typeface="Times New Roman" pitchFamily="18" charset="0"/>
              </a:rPr>
              <a:t>Q</a:t>
            </a:r>
            <a:r>
              <a:rPr lang="en-US" sz="2000" dirty="0" err="1" smtClean="0">
                <a:latin typeface="Times New Roman" pitchFamily="18" charset="0"/>
                <a:cs typeface="Times New Roman" pitchFamily="18" charset="0"/>
              </a:rPr>
              <a:t>uantitative</a:t>
            </a:r>
            <a:r>
              <a:rPr lang="vi-VN"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Structure</a:t>
            </a:r>
            <a:r>
              <a:rPr lang="vi-VN"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Activit</a:t>
            </a:r>
            <a:r>
              <a:rPr lang="vi-VN" sz="2000" dirty="0" smtClean="0">
                <a:latin typeface="Times New Roman" pitchFamily="18" charset="0"/>
                <a:cs typeface="Times New Roman" pitchFamily="18" charset="0"/>
              </a:rPr>
              <a:t>y </a:t>
            </a:r>
            <a:r>
              <a:rPr lang="en-US" sz="2000" dirty="0" smtClean="0">
                <a:latin typeface="Times New Roman" pitchFamily="18" charset="0"/>
                <a:cs typeface="Times New Roman" pitchFamily="18" charset="0"/>
              </a:rPr>
              <a:t>Relationships</a:t>
            </a:r>
            <a:r>
              <a:rPr lang="vi-VN"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latin typeface="Times New Roman" pitchFamily="18" charset="0"/>
                <a:cs typeface="Times New Roman" pitchFamily="18" charset="0"/>
              </a:rPr>
              <a:t>QSAR (</a:t>
            </a:r>
            <a:r>
              <a:rPr lang="en-US" sz="3200" i="1" dirty="0" smtClean="0">
                <a:latin typeface="Times New Roman" pitchFamily="18" charset="0"/>
                <a:cs typeface="Times New Roman" pitchFamily="18" charset="0"/>
              </a:rPr>
              <a:t>Quantitative Structure Activity Relationships</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943878" cy="4351338"/>
          </a:xfrm>
        </p:spPr>
        <p:txBody>
          <a:bodyPr>
            <a:noAutofit/>
          </a:bodyPr>
          <a:lstStyle/>
          <a:p>
            <a:r>
              <a:rPr lang="sr-Cyrl-RS" sz="2000" dirty="0" smtClean="0">
                <a:latin typeface="Times New Roman" pitchFamily="18" charset="0"/>
                <a:cs typeface="Times New Roman" pitchFamily="18" charset="0"/>
              </a:rPr>
              <a:t>Прве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везе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између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потиче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a:t>
            </a:r>
            <a:r>
              <a:rPr lang="vi-VN" sz="2000" dirty="0" smtClean="0">
                <a:latin typeface="Times New Roman" pitchFamily="18" charset="0"/>
                <a:cs typeface="Times New Roman" pitchFamily="18" charset="0"/>
              </a:rPr>
              <a:t> 1863. </a:t>
            </a:r>
            <a:r>
              <a:rPr lang="sr-Cyrl-RS" sz="2000" dirty="0" smtClean="0">
                <a:latin typeface="Times New Roman" pitchFamily="18" charset="0"/>
                <a:cs typeface="Times New Roman" pitchFamily="18" charset="0"/>
              </a:rPr>
              <a:t>године</a:t>
            </a:r>
            <a:r>
              <a:rPr lang="vi-VN"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Тада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уочена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веза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између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растворљивости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примарних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алкохола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њиховог</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токсичног</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дејства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постављен</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први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аксиом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моделовања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токсичности</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Данас</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QSAR</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најчешће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примењују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следећим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областима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медицинска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токсикологија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агрохемија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заштита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животне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средине</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Временом</a:t>
            </a:r>
            <a:r>
              <a:rPr lang="vi-VN"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QSAR</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проширили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друге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области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постали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шире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области</a:t>
            </a:r>
            <a:r>
              <a:rPr lang="vi-VN"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SPR</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vi-VN" sz="2000" dirty="0" smtClean="0">
                <a:latin typeface="Times New Roman" pitchFamily="18" charset="0"/>
                <a:cs typeface="Times New Roman" pitchFamily="18" charset="0"/>
              </a:rPr>
              <a:t> </a:t>
            </a:r>
            <a:r>
              <a:rPr lang="sr-Latn-RS" sz="2000" i="1" dirty="0" smtClean="0">
                <a:latin typeface="Times New Roman" pitchFamily="18" charset="0"/>
                <a:cs typeface="Times New Roman" pitchFamily="18" charset="0"/>
              </a:rPr>
              <a:t>Structure Property Relationship</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обухвата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како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биолошке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тако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физичко</a:t>
            </a:r>
            <a:r>
              <a:rPr lang="sr-Latn-RS" sz="2000" dirty="0" smtClean="0">
                <a:latin typeface="Times New Roman" pitchFamily="18" charset="0"/>
                <a:cs typeface="Times New Roman" pitchFamily="18" charset="0"/>
              </a:rPr>
              <a:t>-</a:t>
            </a:r>
            <a:r>
              <a:rPr lang="sr-Cyrl-RS" sz="2000" dirty="0" smtClean="0">
                <a:latin typeface="Times New Roman" pitchFamily="18" charset="0"/>
                <a:cs typeface="Times New Roman" pitchFamily="18" charset="0"/>
              </a:rPr>
              <a:t>хемијске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vi-VN" sz="3600" dirty="0" smtClean="0">
                <a:latin typeface="Times New Roman" pitchFamily="18" charset="0"/>
                <a:cs typeface="Times New Roman" pitchFamily="18" charset="0"/>
              </a:rPr>
              <a:t>QSAR </a:t>
            </a:r>
            <a:r>
              <a:rPr lang="sr-Cyrl-RS" sz="3600" dirty="0" smtClean="0">
                <a:latin typeface="Times New Roman" pitchFamily="18" charset="0"/>
                <a:cs typeface="Times New Roman" pitchFamily="18" charset="0"/>
              </a:rPr>
              <a:t>моделовање</a:t>
            </a:r>
            <a:endParaRPr lang="en-US" sz="36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872440" cy="4351338"/>
          </a:xfrm>
        </p:spPr>
        <p:txBody>
          <a:bodyPr>
            <a:normAutofit/>
          </a:bodyPr>
          <a:lstStyle/>
          <a:p>
            <a:r>
              <a:rPr lang="vi-VN" sz="2000" dirty="0" smtClean="0">
                <a:latin typeface="Times New Roman" pitchFamily="18" charset="0"/>
                <a:cs typeface="Times New Roman" pitchFamily="18" charset="0"/>
              </a:rPr>
              <a:t>QSAR</a:t>
            </a:r>
            <a:r>
              <a:rPr lang="sr-Cyrl-RS" sz="2000" dirty="0" smtClean="0">
                <a:latin typeface="Times New Roman" pitchFamily="18" charset="0"/>
                <a:cs typeface="Times New Roman" pitchFamily="18" charset="0"/>
              </a:rPr>
              <a:t> моделовање је потекло из области токсикологије, а базира се на претпоставци да структура молекула односно његова геометрија утичу на хемијске, физичке и биолошке особине сусптанци.</a:t>
            </a:r>
            <a:r>
              <a:rPr lang="vi-VN"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Веза између математике и хемије фомрулисана је функционалној зависности (</a:t>
            </a:r>
            <a:r>
              <a:rPr lang="sr-Latn-RS" sz="2000" i="1" dirty="0" smtClean="0">
                <a:latin typeface="Times New Roman" pitchFamily="18" charset="0"/>
                <a:cs typeface="Times New Roman" pitchFamily="18" charset="0"/>
              </a:rPr>
              <a:t>f</a:t>
            </a:r>
            <a:r>
              <a:rPr lang="sr-Cyrl-R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биолошке активности различитих супстанци (</a:t>
            </a:r>
            <a:r>
              <a:rPr lang="sr-Cyrl-RS" sz="2000" i="1" dirty="0" smtClean="0">
                <a:latin typeface="Times New Roman" pitchFamily="18" charset="0"/>
                <a:cs typeface="Times New Roman" pitchFamily="18" charset="0"/>
              </a:rPr>
              <a:t>А</a:t>
            </a:r>
            <a:r>
              <a:rPr lang="sr-Cyrl-RS" sz="2000" dirty="0" smtClean="0">
                <a:latin typeface="Times New Roman" pitchFamily="18" charset="0"/>
                <a:cs typeface="Times New Roman" pitchFamily="18" charset="0"/>
              </a:rPr>
              <a:t>) од структуре њихових молекула (</a:t>
            </a:r>
            <a:r>
              <a:rPr lang="sr-Latn-RS" sz="2000" i="1" dirty="0" smtClean="0">
                <a:latin typeface="Times New Roman" pitchFamily="18" charset="0"/>
                <a:cs typeface="Times New Roman" pitchFamily="18" charset="0"/>
              </a:rPr>
              <a:t>D</a:t>
            </a:r>
            <a:r>
              <a:rPr lang="sr-Cyrl-RS" sz="2000" dirty="0" smtClean="0">
                <a:latin typeface="Times New Roman" pitchFamily="18" charset="0"/>
                <a:cs typeface="Times New Roman" pitchFamily="18" charset="0"/>
              </a:rPr>
              <a:t>)</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односно</a:t>
            </a:r>
            <a:r>
              <a:rPr lang="vi-VN"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algn="ctr">
              <a:buNone/>
            </a:pPr>
            <a:r>
              <a:rPr lang="sr-Cyrl-RS" sz="2000" b="1" i="1" dirty="0" smtClean="0">
                <a:latin typeface="Times New Roman" pitchFamily="18" charset="0"/>
                <a:cs typeface="Times New Roman" pitchFamily="18" charset="0"/>
              </a:rPr>
              <a:t>А</a:t>
            </a:r>
            <a:r>
              <a:rPr lang="vi-VN" sz="2000" b="1" dirty="0" smtClean="0">
                <a:latin typeface="Times New Roman" pitchFamily="18" charset="0"/>
                <a:cs typeface="Times New Roman" pitchFamily="18" charset="0"/>
              </a:rPr>
              <a:t> = </a:t>
            </a:r>
            <a:r>
              <a:rPr lang="sr-Latn-RS" sz="2000" b="1" i="1" dirty="0" smtClean="0">
                <a:latin typeface="Times New Roman" pitchFamily="18" charset="0"/>
                <a:cs typeface="Times New Roman" pitchFamily="18" charset="0"/>
              </a:rPr>
              <a:t>f</a:t>
            </a:r>
            <a:r>
              <a:rPr lang="vi-VN" sz="2000" b="1" i="1" dirty="0" smtClean="0">
                <a:latin typeface="Times New Roman" pitchFamily="18" charset="0"/>
                <a:cs typeface="Times New Roman" pitchFamily="18" charset="0"/>
              </a:rPr>
              <a:t>(</a:t>
            </a:r>
            <a:r>
              <a:rPr lang="sr-Latn-RS" sz="2000" b="1" i="1" dirty="0" smtClean="0">
                <a:latin typeface="Times New Roman" pitchFamily="18" charset="0"/>
                <a:cs typeface="Times New Roman" pitchFamily="18" charset="0"/>
              </a:rPr>
              <a:t>D</a:t>
            </a:r>
            <a:r>
              <a:rPr lang="vi-VN" sz="2000" b="1" i="1" dirty="0" smtClean="0">
                <a:latin typeface="Times New Roman" pitchFamily="18" charset="0"/>
                <a:cs typeface="Times New Roman" pitchFamily="18" charset="0"/>
              </a:rPr>
              <a:t>)</a:t>
            </a:r>
            <a:endParaRPr lang="sr-Latn-RS" sz="2000" b="1" i="1"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Обично се разматра један основни молекул и његови деривати.</a:t>
            </a:r>
          </a:p>
          <a:p>
            <a:pPr algn="just"/>
            <a:r>
              <a:rPr lang="sr-Cyrl-RS" sz="2000" dirty="0" smtClean="0">
                <a:latin typeface="Times New Roman" pitchFamily="18" charset="0"/>
                <a:cs typeface="Times New Roman" pitchFamily="18" charset="0"/>
              </a:rPr>
              <a:t>Промена у структури обичног молекула (</a:t>
            </a:r>
            <a:r>
              <a:rPr lang="sr-Latn-RS" sz="2000" i="1" dirty="0" smtClean="0">
                <a:latin typeface="Times New Roman" pitchFamily="18" charset="0"/>
                <a:cs typeface="Times New Roman" pitchFamily="18" charset="0"/>
              </a:rPr>
              <a:t>D</a:t>
            </a:r>
            <a:r>
              <a:rPr lang="sr-Cyrl-RS" sz="2000" i="1"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утиче на промене у биолошкој активности (</a:t>
            </a:r>
            <a:r>
              <a:rPr lang="sr-Cyrl-RS" sz="2000" i="1" dirty="0" smtClean="0">
                <a:latin typeface="Times New Roman" pitchFamily="18" charset="0"/>
                <a:cs typeface="Times New Roman" pitchFamily="18" charset="0"/>
              </a:rPr>
              <a:t>А</a:t>
            </a:r>
            <a:r>
              <a:rPr lang="sr-Cyrl-RS" sz="2000" dirty="0" smtClean="0">
                <a:latin typeface="Times New Roman" pitchFamily="18" charset="0"/>
                <a:cs typeface="Times New Roman" pitchFamily="18" charset="0"/>
              </a:rPr>
              <a:t>) </a:t>
            </a:r>
          </a:p>
          <a:p>
            <a:pPr algn="just"/>
            <a:r>
              <a:rPr lang="sr-Cyrl-RS" sz="2000" dirty="0" smtClean="0">
                <a:latin typeface="Times New Roman" pitchFamily="18" charset="0"/>
                <a:cs typeface="Times New Roman" pitchFamily="18" charset="0"/>
              </a:rPr>
              <a:t>Ова математичка релација се сматра општом математичком формулацијом </a:t>
            </a:r>
            <a:r>
              <a:rPr lang="vi-VN" sz="2000" dirty="0" smtClean="0">
                <a:latin typeface="Times New Roman" pitchFamily="18" charset="0"/>
                <a:cs typeface="Times New Roman" pitchFamily="18" charset="0"/>
              </a:rPr>
              <a:t>QSAR </a:t>
            </a:r>
            <a:r>
              <a:rPr lang="sr-Cyrl-RS" sz="2000" dirty="0" smtClean="0">
                <a:latin typeface="Times New Roman" pitchFamily="18" charset="0"/>
                <a:cs typeface="Times New Roman" pitchFamily="18" charset="0"/>
              </a:rPr>
              <a:t>приступа.</a:t>
            </a:r>
            <a:r>
              <a:rPr lang="vi-VN"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latin typeface="Times New Roman" pitchFamily="18" charset="0"/>
                <a:cs typeface="Times New Roman" pitchFamily="18" charset="0"/>
              </a:rPr>
              <a:t>Молекулски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дескриптори</a:t>
            </a:r>
            <a:endParaRPr lang="en-US" sz="28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643050"/>
            <a:ext cx="7872440" cy="4533913"/>
          </a:xfrm>
        </p:spPr>
        <p:txBody>
          <a:bodyPr>
            <a:normAutofit/>
          </a:bodyPr>
          <a:lstStyle/>
          <a:p>
            <a:pPr algn="just"/>
            <a:r>
              <a:rPr lang="sr-Cyrl-RS" sz="2000" dirty="0" smtClean="0">
                <a:latin typeface="Times New Roman" pitchFamily="18" charset="0"/>
                <a:cs typeface="Times New Roman" pitchFamily="18" charset="0"/>
              </a:rPr>
              <a:t>Област</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хемометрије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обухвата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дизајн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организацију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управљање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проналажење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анализу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ширење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визуелизацију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употребу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хемијских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информација</a:t>
            </a:r>
            <a:r>
              <a:rPr lang="en-US"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r>
              <a:rPr lang="sr-Cyrl-RS" sz="2000" b="1" dirty="0" smtClean="0">
                <a:latin typeface="Times New Roman" pitchFamily="18" charset="0"/>
                <a:cs typeface="Times New Roman" pitchFamily="18" charset="0"/>
              </a:rPr>
              <a:t>Молекулски</a:t>
            </a:r>
            <a:r>
              <a:rPr lang="en-US" sz="2000" b="1" dirty="0" smtClean="0">
                <a:latin typeface="Times New Roman" pitchFamily="18" charset="0"/>
                <a:cs typeface="Times New Roman" pitchFamily="18" charset="0"/>
              </a:rPr>
              <a:t> </a:t>
            </a:r>
            <a:r>
              <a:rPr lang="sr-Cyrl-RS" sz="2000" b="1" dirty="0" smtClean="0">
                <a:latin typeface="Times New Roman" pitchFamily="18" charset="0"/>
                <a:cs typeface="Times New Roman" pitchFamily="18" charset="0"/>
              </a:rPr>
              <a:t>дескриптори</a:t>
            </a:r>
            <a:r>
              <a:rPr lang="en-US" sz="2000" b="1"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имају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важну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улогу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свим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наведеним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процесима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основа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претварање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хемијских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информација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нумеричке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вредности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погодне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информатичку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обраду.</a:t>
            </a:r>
          </a:p>
          <a:p>
            <a:pPr algn="just"/>
            <a:r>
              <a:rPr lang="sr-Cyrl-RS" sz="2000" dirty="0" smtClean="0">
                <a:latin typeface="Times New Roman" pitchFamily="18" charset="0"/>
                <a:cs typeface="Times New Roman" pitchFamily="18" charset="0"/>
              </a:rPr>
              <a:t>Према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Ливингстону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бројеви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нумерички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квантификују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Молекулски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представљају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коначни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резултат</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логичког</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математичког</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поступка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претвара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хемијске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информације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кодиране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симболичком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приказу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нумеричке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вредности</a:t>
            </a:r>
            <a:r>
              <a:rPr lang="vi-VN" sz="2000" dirty="0" smtClean="0">
                <a:latin typeface="Times New Roman" pitchFamily="18" charset="0"/>
                <a:cs typeface="Times New Roman" pitchFamily="18" charset="0"/>
              </a:rPr>
              <a:t>.</a:t>
            </a:r>
            <a:endParaRPr lang="sr-Cyrl-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До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данас</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дефинисано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више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vi-VN" sz="2000" dirty="0" smtClean="0">
                <a:latin typeface="Times New Roman" pitchFamily="18" charset="0"/>
                <a:cs typeface="Times New Roman" pitchFamily="18" charset="0"/>
              </a:rPr>
              <a:t> 5000 </a:t>
            </a:r>
            <a:r>
              <a:rPr lang="sr-Cyrl-RS" sz="2000" dirty="0" smtClean="0">
                <a:latin typeface="Times New Roman" pitchFamily="18" charset="0"/>
                <a:cs typeface="Times New Roman" pitchFamily="18" charset="0"/>
              </a:rPr>
              <a:t>молекулских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што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потврђује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њихов</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научни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значај</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велику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примену.</a:t>
            </a:r>
            <a:endParaRPr lang="en-US" sz="20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latin typeface="Times New Roman" pitchFamily="18" charset="0"/>
                <a:cs typeface="Times New Roman" pitchFamily="18" charset="0"/>
              </a:rPr>
              <a:t>Веза дескриптора и математике и хемије</a:t>
            </a:r>
            <a:endParaRPr lang="en-US" sz="28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428736"/>
            <a:ext cx="7872440" cy="4748227"/>
          </a:xfrm>
        </p:spPr>
        <p:txBody>
          <a:bodyPr>
            <a:normAutofit/>
          </a:bodyPr>
          <a:lstStyle/>
          <a:p>
            <a:pPr>
              <a:buNone/>
            </a:pPr>
            <a:endParaRPr lang="en-US" sz="2000" dirty="0">
              <a:latin typeface="Times New Roman" pitchFamily="18" charset="0"/>
              <a:cs typeface="Times New Roman" pitchFamily="18" charset="0"/>
            </a:endParaRPr>
          </a:p>
        </p:txBody>
      </p:sp>
      <p:sp>
        <p:nvSpPr>
          <p:cNvPr id="7" name="Oval 6"/>
          <p:cNvSpPr/>
          <p:nvPr/>
        </p:nvSpPr>
        <p:spPr>
          <a:xfrm>
            <a:off x="3071802" y="3357562"/>
            <a:ext cx="3143272" cy="8572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b="1" dirty="0" smtClean="0">
                <a:solidFill>
                  <a:srgbClr val="FF0000"/>
                </a:solidFill>
                <a:latin typeface="Times New Roman" pitchFamily="18" charset="0"/>
                <a:cs typeface="Times New Roman" pitchFamily="18" charset="0"/>
              </a:rPr>
              <a:t>МОЛЕКУЛСКИ ДЕКСРИТОРИ</a:t>
            </a:r>
            <a:endParaRPr lang="en-US" b="1" dirty="0">
              <a:solidFill>
                <a:srgbClr val="FF0000"/>
              </a:solidFill>
              <a:latin typeface="Times New Roman" pitchFamily="18" charset="0"/>
              <a:cs typeface="Times New Roman" pitchFamily="18" charset="0"/>
            </a:endParaRPr>
          </a:p>
        </p:txBody>
      </p:sp>
      <p:sp>
        <p:nvSpPr>
          <p:cNvPr id="8" name="Up-Down Arrow 7"/>
          <p:cNvSpPr/>
          <p:nvPr/>
        </p:nvSpPr>
        <p:spPr>
          <a:xfrm>
            <a:off x="4643438" y="4357694"/>
            <a:ext cx="357190" cy="71438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643306" y="5214950"/>
            <a:ext cx="2143140" cy="857256"/>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solidFill>
                  <a:srgbClr val="FF0000"/>
                </a:solidFill>
                <a:latin typeface="Times New Roman" pitchFamily="18" charset="0"/>
                <a:cs typeface="Times New Roman" pitchFamily="18" charset="0"/>
              </a:rPr>
              <a:t>Комјутерско</a:t>
            </a:r>
            <a:r>
              <a:rPr lang="en-US" dirty="0" smtClean="0">
                <a:solidFill>
                  <a:srgbClr val="FF0000"/>
                </a:solidFill>
                <a:latin typeface="Times New Roman" pitchFamily="18" charset="0"/>
                <a:cs typeface="Times New Roman" pitchFamily="18" charset="0"/>
              </a:rPr>
              <a:t>-</a:t>
            </a:r>
            <a:r>
              <a:rPr lang="sr-Cyrl-RS" dirty="0" smtClean="0">
                <a:solidFill>
                  <a:srgbClr val="FF0000"/>
                </a:solidFill>
                <a:latin typeface="Times New Roman" pitchFamily="18" charset="0"/>
                <a:cs typeface="Times New Roman" pitchFamily="18" charset="0"/>
              </a:rPr>
              <a:t>статистичка</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обрада</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података</a:t>
            </a:r>
            <a:endParaRPr lang="en-US" dirty="0">
              <a:solidFill>
                <a:srgbClr val="FF0000"/>
              </a:solidFill>
              <a:latin typeface="Times New Roman" pitchFamily="18" charset="0"/>
              <a:cs typeface="Times New Roman" pitchFamily="18" charset="0"/>
            </a:endParaRPr>
          </a:p>
        </p:txBody>
      </p:sp>
      <p:sp>
        <p:nvSpPr>
          <p:cNvPr id="10" name="Right Arrow 9"/>
          <p:cNvSpPr/>
          <p:nvPr/>
        </p:nvSpPr>
        <p:spPr>
          <a:xfrm rot="1986004">
            <a:off x="2586089" y="3063796"/>
            <a:ext cx="800617" cy="3927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9113227">
            <a:off x="5887631" y="3034745"/>
            <a:ext cx="800617" cy="3927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071538" y="1571612"/>
            <a:ext cx="2786082" cy="128588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solidFill>
                  <a:srgbClr val="FF0000"/>
                </a:solidFill>
                <a:latin typeface="Times New Roman" pitchFamily="18" charset="0"/>
                <a:cs typeface="Times New Roman" pitchFamily="18" charset="0"/>
              </a:rPr>
              <a:t>Изведени</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су</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из</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теорије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квантне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механике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физичке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хемије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органске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хемије</a:t>
            </a:r>
            <a:r>
              <a:rPr lang="en-US" dirty="0" smtClean="0">
                <a:solidFill>
                  <a:srgbClr val="FF0000"/>
                </a:solidFill>
                <a:latin typeface="Times New Roman" pitchFamily="18" charset="0"/>
                <a:cs typeface="Times New Roman" pitchFamily="18" charset="0"/>
              </a:rPr>
              <a:t>,...</a:t>
            </a:r>
            <a:endParaRPr lang="en-US" dirty="0">
              <a:solidFill>
                <a:srgbClr val="FF0000"/>
              </a:solidFill>
              <a:latin typeface="Times New Roman" pitchFamily="18" charset="0"/>
              <a:cs typeface="Times New Roman" pitchFamily="18" charset="0"/>
            </a:endParaRPr>
          </a:p>
        </p:txBody>
      </p:sp>
      <p:sp>
        <p:nvSpPr>
          <p:cNvPr id="15" name="Rectangle 14"/>
          <p:cNvSpPr/>
          <p:nvPr/>
        </p:nvSpPr>
        <p:spPr>
          <a:xfrm>
            <a:off x="5286380" y="1571612"/>
            <a:ext cx="2857520" cy="128588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solidFill>
                  <a:srgbClr val="FF0000"/>
                </a:solidFill>
                <a:latin typeface="Times New Roman" pitchFamily="18" charset="0"/>
                <a:cs typeface="Times New Roman" pitchFamily="18" charset="0"/>
              </a:rPr>
              <a:t>Примењује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се</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за</a:t>
            </a:r>
            <a:r>
              <a:rPr lang="en-US" dirty="0" smtClean="0">
                <a:solidFill>
                  <a:srgbClr val="FF0000"/>
                </a:solidFill>
                <a:latin typeface="Times New Roman" pitchFamily="18" charset="0"/>
                <a:cs typeface="Times New Roman" pitchFamily="18" charset="0"/>
              </a:rPr>
              <a:t>: QSAR </a:t>
            </a:r>
            <a:r>
              <a:rPr lang="sr-Cyrl-RS" dirty="0" smtClean="0">
                <a:solidFill>
                  <a:srgbClr val="FF0000"/>
                </a:solidFill>
                <a:latin typeface="Times New Roman" pitchFamily="18" charset="0"/>
                <a:cs typeface="Times New Roman" pitchFamily="18" charset="0"/>
              </a:rPr>
              <a:t>моделовања</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у</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медицини</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фармацији</a:t>
            </a:r>
            <a:r>
              <a:rPr lang="en-US" dirty="0" smtClean="0">
                <a:solidFill>
                  <a:srgbClr val="FF0000"/>
                </a:solidFill>
                <a:latin typeface="Times New Roman" pitchFamily="18" charset="0"/>
                <a:cs typeface="Times New Roman" pitchFamily="18" charset="0"/>
              </a:rPr>
              <a:t>, </a:t>
            </a:r>
            <a:r>
              <a:rPr lang="sr-Cyrl-RS" dirty="0" smtClean="0">
                <a:solidFill>
                  <a:srgbClr val="FF0000"/>
                </a:solidFill>
                <a:latin typeface="Times New Roman" pitchFamily="18" charset="0"/>
                <a:cs typeface="Times New Roman" pitchFamily="18" charset="0"/>
              </a:rPr>
              <a:t>токсикологији</a:t>
            </a:r>
            <a:r>
              <a:rPr lang="en-US" dirty="0" smtClean="0">
                <a:solidFill>
                  <a:srgbClr val="FF0000"/>
                </a:solidFill>
                <a:latin typeface="Times New Roman" pitchFamily="18" charset="0"/>
                <a:cs typeface="Times New Roman" pitchFamily="18" charset="0"/>
              </a:rPr>
              <a:t>,...</a:t>
            </a:r>
            <a:endParaRPr lang="en-US"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latin typeface="Times New Roman" pitchFamily="18" charset="0"/>
                <a:cs typeface="Times New Roman" pitchFamily="18" charset="0"/>
              </a:rPr>
              <a:t>Молекулски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декриптори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Класификација</a:t>
            </a:r>
            <a:endParaRPr lang="en-US" sz="2800"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872440" cy="4351338"/>
          </a:xfrm>
        </p:spPr>
        <p:txBody>
          <a:bodyPr>
            <a:normAutofit/>
          </a:bodyPr>
          <a:lstStyle/>
          <a:p>
            <a:pPr algn="just">
              <a:buNone/>
            </a:pPr>
            <a:r>
              <a:rPr lang="sr-Cyrl-RS" sz="2000" dirty="0" smtClean="0">
                <a:latin typeface="Times New Roman" pitchFamily="18" charset="0"/>
                <a:cs typeface="Times New Roman" pitchFamily="18" charset="0"/>
              </a:rPr>
              <a:t>Молекулски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класификовати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неколико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група</a:t>
            </a:r>
            <a:r>
              <a:rPr lang="en-US" sz="2000" dirty="0" smtClean="0">
                <a:latin typeface="Times New Roman" pitchFamily="18" charset="0"/>
                <a:cs typeface="Times New Roman" pitchFamily="18" charset="0"/>
              </a:rPr>
              <a:t>: </a:t>
            </a:r>
          </a:p>
          <a:p>
            <a:pPr algn="just">
              <a:buNone/>
            </a:pPr>
            <a:r>
              <a:rPr lang="en-US" sz="2000" dirty="0" smtClean="0">
                <a:latin typeface="Times New Roman" pitchFamily="18" charset="0"/>
                <a:cs typeface="Times New Roman" pitchFamily="18" charset="0"/>
              </a:rPr>
              <a:t>1. </a:t>
            </a:r>
            <a:r>
              <a:rPr lang="sr-Cyrl-RS" sz="2000" dirty="0" smtClean="0">
                <a:latin typeface="Times New Roman" pitchFamily="18" charset="0"/>
                <a:cs typeface="Times New Roman" pitchFamily="18" charset="0"/>
              </a:rPr>
              <a:t>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зависности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уптребљене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врсте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приказа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дефинисаног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алгоритма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израчунавање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теоријски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en-US" sz="2000" dirty="0" smtClean="0">
                <a:latin typeface="Times New Roman" pitchFamily="18" charset="0"/>
                <a:cs typeface="Times New Roman" pitchFamily="18" charset="0"/>
              </a:rPr>
              <a:t> 1D, 2D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3D </a:t>
            </a:r>
            <a:r>
              <a:rPr lang="sr-Cyrl-RS" sz="2000" dirty="0" smtClean="0">
                <a:latin typeface="Times New Roman" pitchFamily="18" charset="0"/>
                <a:cs typeface="Times New Roman" pitchFamily="18" charset="0"/>
              </a:rPr>
              <a:t>молекулски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en-US" sz="2000" dirty="0" smtClean="0">
                <a:latin typeface="Times New Roman" pitchFamily="18" charset="0"/>
                <a:cs typeface="Times New Roman" pitchFamily="18" charset="0"/>
              </a:rPr>
              <a:t>; </a:t>
            </a:r>
          </a:p>
          <a:p>
            <a:pPr algn="just">
              <a:buNone/>
            </a:pPr>
            <a:r>
              <a:rPr lang="en-US" sz="2000" dirty="0" smtClean="0">
                <a:latin typeface="Times New Roman" pitchFamily="18" charset="0"/>
                <a:cs typeface="Times New Roman" pitchFamily="18" charset="0"/>
              </a:rPr>
              <a:t>2. </a:t>
            </a:r>
            <a:r>
              <a:rPr lang="sr-Cyrl-RS" sz="2000" dirty="0" smtClean="0">
                <a:latin typeface="Times New Roman" pitchFamily="18" charset="0"/>
                <a:cs typeface="Times New Roman" pitchFamily="18" charset="0"/>
              </a:rPr>
              <a:t>према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врсти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описују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молекуску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тополошки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физичко</a:t>
            </a:r>
            <a:r>
              <a:rPr lang="en-US" sz="2000" dirty="0" smtClean="0">
                <a:latin typeface="Times New Roman" pitchFamily="18" charset="0"/>
                <a:cs typeface="Times New Roman" pitchFamily="18" charset="0"/>
              </a:rPr>
              <a:t>-</a:t>
            </a:r>
            <a:r>
              <a:rPr lang="sr-Cyrl-RS" sz="2000" dirty="0" smtClean="0">
                <a:latin typeface="Times New Roman" pitchFamily="18" charset="0"/>
                <a:cs typeface="Times New Roman" pitchFamily="18" charset="0"/>
              </a:rPr>
              <a:t>хемијски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квантно</a:t>
            </a:r>
            <a:r>
              <a:rPr lang="en-US" sz="2000" dirty="0" smtClean="0">
                <a:latin typeface="Times New Roman" pitchFamily="18" charset="0"/>
                <a:cs typeface="Times New Roman" pitchFamily="18" charset="0"/>
              </a:rPr>
              <a:t>-</a:t>
            </a:r>
            <a:r>
              <a:rPr lang="sr-Cyrl-RS" sz="2000" dirty="0" smtClean="0">
                <a:latin typeface="Times New Roman" pitchFamily="18" charset="0"/>
                <a:cs typeface="Times New Roman" pitchFamily="18" charset="0"/>
              </a:rPr>
              <a:t>механички</a:t>
            </a:r>
            <a:r>
              <a:rPr lang="en-US" sz="2000" dirty="0" smtClean="0">
                <a:latin typeface="Times New Roman" pitchFamily="18" charset="0"/>
                <a:cs typeface="Times New Roman" pitchFamily="18" charset="0"/>
              </a:rPr>
              <a:t>; </a:t>
            </a:r>
          </a:p>
          <a:p>
            <a:pPr algn="just">
              <a:buNone/>
            </a:pPr>
            <a:r>
              <a:rPr lang="en-US" sz="2000" dirty="0" smtClean="0">
                <a:latin typeface="Times New Roman" pitchFamily="18" charset="0"/>
                <a:cs typeface="Times New Roman" pitchFamily="18" charset="0"/>
              </a:rPr>
              <a:t>3. </a:t>
            </a:r>
            <a:r>
              <a:rPr lang="sr-Cyrl-RS" sz="2000" dirty="0" smtClean="0">
                <a:latin typeface="Times New Roman" pitchFamily="18" charset="0"/>
                <a:cs typeface="Times New Roman" pitchFamily="18" charset="0"/>
              </a:rPr>
              <a:t>према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делу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односи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глобални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локални</a:t>
            </a:r>
            <a:r>
              <a:rPr lang="en-US" sz="2000" dirty="0" smtClean="0">
                <a:latin typeface="Times New Roman" pitchFamily="18" charset="0"/>
                <a:cs typeface="Times New Roman" pitchFamily="18" charset="0"/>
              </a:rPr>
              <a:t>; </a:t>
            </a:r>
          </a:p>
          <a:p>
            <a:pPr algn="just">
              <a:buNone/>
            </a:pPr>
            <a:r>
              <a:rPr lang="en-US" sz="2000" dirty="0" smtClean="0">
                <a:latin typeface="Times New Roman" pitchFamily="18" charset="0"/>
                <a:cs typeface="Times New Roman" pitchFamily="18" charset="0"/>
              </a:rPr>
              <a:t>4. </a:t>
            </a:r>
            <a:r>
              <a:rPr lang="sr-Cyrl-RS" sz="2000" dirty="0" smtClean="0">
                <a:latin typeface="Times New Roman" pitchFamily="18" charset="0"/>
                <a:cs typeface="Times New Roman" pitchFamily="18" charset="0"/>
              </a:rPr>
              <a:t>према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начину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добијања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молекулски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теоријски</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latin typeface="Times New Roman" pitchFamily="18" charset="0"/>
                <a:cs typeface="Times New Roman" pitchFamily="18" charset="0"/>
              </a:rPr>
              <a:t>Пример</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дескриптора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који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се</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могу</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израчунати</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основу</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различитог</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приказа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молекула</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нирванола</a:t>
            </a:r>
            <a:endParaRPr lang="en-US" sz="2800"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sz="half" idx="1"/>
          </p:nvPr>
        </p:nvGraphicFramePr>
        <p:xfrm>
          <a:off x="428596" y="1571612"/>
          <a:ext cx="8215371" cy="5210467"/>
        </p:xfrm>
        <a:graphic>
          <a:graphicData uri="http://schemas.openxmlformats.org/drawingml/2006/table">
            <a:tbl>
              <a:tblPr firstRow="1" bandRow="1">
                <a:tableStyleId>{5C22544A-7EE6-4342-B048-85BDC9FD1C3A}</a:tableStyleId>
              </a:tblPr>
              <a:tblGrid>
                <a:gridCol w="857256"/>
                <a:gridCol w="4000528"/>
                <a:gridCol w="3357587"/>
              </a:tblGrid>
              <a:tr h="632622">
                <a:tc>
                  <a:txBody>
                    <a:bodyPr/>
                    <a:lstStyle/>
                    <a:p>
                      <a:endParaRPr lang="en-US" dirty="0"/>
                    </a:p>
                  </a:txBody>
                  <a:tcPr/>
                </a:tc>
                <a:tc>
                  <a:txBody>
                    <a:bodyPr/>
                    <a:lstStyle/>
                    <a:p>
                      <a:r>
                        <a:rPr lang="sr-Cyrl-RS" dirty="0" smtClean="0">
                          <a:latin typeface="Times New Roman" pitchFamily="18" charset="0"/>
                          <a:cs typeface="Times New Roman" pitchFamily="18" charset="0"/>
                        </a:rPr>
                        <a:t>Приказ</a:t>
                      </a:r>
                      <a:r>
                        <a:rPr lang="sr-Cyrl-RS" baseline="0" dirty="0" smtClean="0">
                          <a:latin typeface="Times New Roman" pitchFamily="18" charset="0"/>
                          <a:cs typeface="Times New Roman" pitchFamily="18" charset="0"/>
                        </a:rPr>
                        <a:t> молекула</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Дескриптори</a:t>
                      </a:r>
                      <a:endParaRPr lang="en-US" dirty="0">
                        <a:latin typeface="Times New Roman" pitchFamily="18" charset="0"/>
                        <a:cs typeface="Times New Roman" pitchFamily="18" charset="0"/>
                      </a:endParaRPr>
                    </a:p>
                  </a:txBody>
                  <a:tcPr/>
                </a:tc>
              </a:tr>
              <a:tr h="438948">
                <a:tc>
                  <a:txBody>
                    <a:bodyPr/>
                    <a:lstStyle/>
                    <a:p>
                      <a:r>
                        <a:rPr lang="sr-Latn-RS" dirty="0" smtClean="0">
                          <a:latin typeface="Times New Roman" pitchFamily="18" charset="0"/>
                          <a:cs typeface="Times New Roman" pitchFamily="18" charset="0"/>
                        </a:rPr>
                        <a:t>1D</a:t>
                      </a:r>
                      <a:endParaRPr lang="en-US" dirty="0">
                        <a:latin typeface="Times New Roman" pitchFamily="18" charset="0"/>
                        <a:cs typeface="Times New Roman" pitchFamily="18" charset="0"/>
                      </a:endParaRPr>
                    </a:p>
                  </a:txBody>
                  <a:tcPr/>
                </a:tc>
                <a:tc>
                  <a:txBody>
                    <a:bodyPr/>
                    <a:lstStyle/>
                    <a:p>
                      <a:pPr algn="ctr"/>
                      <a:r>
                        <a:rPr lang="sr-Latn-RS" b="1" dirty="0" smtClean="0">
                          <a:solidFill>
                            <a:schemeClr val="tx2"/>
                          </a:solidFill>
                          <a:latin typeface="Times New Roman" pitchFamily="18" charset="0"/>
                          <a:cs typeface="Times New Roman" pitchFamily="18" charset="0"/>
                        </a:rPr>
                        <a:t>C</a:t>
                      </a:r>
                      <a:r>
                        <a:rPr lang="sr-Latn-RS" b="1" baseline="-25000" dirty="0" smtClean="0">
                          <a:solidFill>
                            <a:schemeClr val="tx2"/>
                          </a:solidFill>
                          <a:latin typeface="Times New Roman" pitchFamily="18" charset="0"/>
                          <a:cs typeface="Times New Roman" pitchFamily="18" charset="0"/>
                        </a:rPr>
                        <a:t>11</a:t>
                      </a:r>
                      <a:r>
                        <a:rPr lang="sr-Latn-RS" b="1" baseline="0" dirty="0" smtClean="0">
                          <a:solidFill>
                            <a:schemeClr val="tx2"/>
                          </a:solidFill>
                          <a:latin typeface="Times New Roman" pitchFamily="18" charset="0"/>
                          <a:cs typeface="Times New Roman" pitchFamily="18" charset="0"/>
                        </a:rPr>
                        <a:t>H</a:t>
                      </a:r>
                      <a:r>
                        <a:rPr lang="sr-Latn-RS" b="1" baseline="-25000" dirty="0" smtClean="0">
                          <a:solidFill>
                            <a:schemeClr val="tx2"/>
                          </a:solidFill>
                          <a:latin typeface="Times New Roman" pitchFamily="18" charset="0"/>
                          <a:cs typeface="Times New Roman" pitchFamily="18" charset="0"/>
                        </a:rPr>
                        <a:t>12</a:t>
                      </a:r>
                      <a:r>
                        <a:rPr lang="sr-Latn-RS" b="1" baseline="0" dirty="0" smtClean="0">
                          <a:solidFill>
                            <a:schemeClr val="tx2"/>
                          </a:solidFill>
                          <a:latin typeface="Times New Roman" pitchFamily="18" charset="0"/>
                          <a:cs typeface="Times New Roman" pitchFamily="18" charset="0"/>
                        </a:rPr>
                        <a:t>N</a:t>
                      </a:r>
                      <a:r>
                        <a:rPr lang="sr-Latn-RS" b="1" baseline="-25000" dirty="0" smtClean="0">
                          <a:solidFill>
                            <a:schemeClr val="tx2"/>
                          </a:solidFill>
                          <a:latin typeface="Times New Roman" pitchFamily="18" charset="0"/>
                          <a:cs typeface="Times New Roman" pitchFamily="18" charset="0"/>
                        </a:rPr>
                        <a:t>2</a:t>
                      </a:r>
                      <a:r>
                        <a:rPr lang="sr-Latn-RS" b="1" baseline="0" dirty="0" smtClean="0">
                          <a:solidFill>
                            <a:schemeClr val="tx2"/>
                          </a:solidFill>
                          <a:latin typeface="Times New Roman" pitchFamily="18" charset="0"/>
                          <a:cs typeface="Times New Roman" pitchFamily="18" charset="0"/>
                        </a:rPr>
                        <a:t>O</a:t>
                      </a:r>
                      <a:r>
                        <a:rPr lang="sr-Latn-RS" b="1" baseline="-25000" dirty="0" smtClean="0">
                          <a:solidFill>
                            <a:schemeClr val="tx2"/>
                          </a:solidFill>
                          <a:latin typeface="Times New Roman" pitchFamily="18" charset="0"/>
                          <a:cs typeface="Times New Roman" pitchFamily="18" charset="0"/>
                        </a:rPr>
                        <a:t>2</a:t>
                      </a:r>
                      <a:endParaRPr lang="en-US" b="1" dirty="0">
                        <a:solidFill>
                          <a:schemeClr val="tx2"/>
                        </a:solidFill>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sr-Cyrl-RS" dirty="0" smtClean="0">
                          <a:latin typeface="Times New Roman" pitchFamily="18" charset="0"/>
                          <a:cs typeface="Times New Roman" pitchFamily="18" charset="0"/>
                        </a:rPr>
                        <a:t>Молекулска</a:t>
                      </a:r>
                      <a:r>
                        <a:rPr lang="sr-Cyrl-RS" baseline="0" dirty="0" smtClean="0">
                          <a:latin typeface="Times New Roman" pitchFamily="18" charset="0"/>
                          <a:cs typeface="Times New Roman" pitchFamily="18" charset="0"/>
                        </a:rPr>
                        <a:t> маса </a:t>
                      </a:r>
                    </a:p>
                    <a:p>
                      <a:r>
                        <a:rPr lang="sr-Cyrl-RS" baseline="0" dirty="0" smtClean="0">
                          <a:latin typeface="Times New Roman" pitchFamily="18" charset="0"/>
                          <a:cs typeface="Times New Roman" pitchFamily="18" charset="0"/>
                        </a:rPr>
                        <a:t>Атомски дексриптори</a:t>
                      </a:r>
                      <a:endParaRPr lang="en-US" dirty="0">
                        <a:latin typeface="Times New Roman" pitchFamily="18" charset="0"/>
                        <a:cs typeface="Times New Roman" pitchFamily="18" charset="0"/>
                      </a:endParaRPr>
                    </a:p>
                  </a:txBody>
                  <a:tcPr/>
                </a:tc>
              </a:tr>
              <a:tr h="1441942">
                <a:tc>
                  <a:txBody>
                    <a:bodyPr/>
                    <a:lstStyle/>
                    <a:p>
                      <a:r>
                        <a:rPr lang="sr-Latn-RS" dirty="0" smtClean="0">
                          <a:latin typeface="Times New Roman" pitchFamily="18" charset="0"/>
                          <a:cs typeface="Times New Roman" pitchFamily="18" charset="0"/>
                        </a:rPr>
                        <a:t>2D</a:t>
                      </a:r>
                      <a:endParaRPr lang="en-US" dirty="0">
                        <a:latin typeface="Times New Roman" pitchFamily="18" charset="0"/>
                        <a:cs typeface="Times New Roman" pitchFamily="18" charset="0"/>
                      </a:endParaRPr>
                    </a:p>
                  </a:txBody>
                  <a:tcPr/>
                </a:tc>
                <a:tc>
                  <a:txBody>
                    <a:bodyPr/>
                    <a:lstStyle/>
                    <a:p>
                      <a:endParaRPr lang="en-US" dirty="0"/>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sr-Cyrl-RS" dirty="0" smtClean="0">
                          <a:latin typeface="Times New Roman" pitchFamily="18" charset="0"/>
                          <a:cs typeface="Times New Roman" pitchFamily="18" charset="0"/>
                        </a:rPr>
                        <a:t>Фрагментациони доприноси</a:t>
                      </a:r>
                    </a:p>
                    <a:p>
                      <a:r>
                        <a:rPr lang="sr-Cyrl-RS" dirty="0" smtClean="0">
                          <a:latin typeface="Times New Roman" pitchFamily="18" charset="0"/>
                          <a:cs typeface="Times New Roman" pitchFamily="18" charset="0"/>
                        </a:rPr>
                        <a:t>Тополошки индекс</a:t>
                      </a:r>
                      <a:endParaRPr lang="en-US" dirty="0">
                        <a:latin typeface="Times New Roman" pitchFamily="18" charset="0"/>
                        <a:cs typeface="Times New Roman" pitchFamily="18" charset="0"/>
                      </a:endParaRPr>
                    </a:p>
                  </a:txBody>
                  <a:tcPr/>
                </a:tc>
              </a:tr>
              <a:tr h="2495823">
                <a:tc>
                  <a:txBody>
                    <a:bodyPr/>
                    <a:lstStyle/>
                    <a:p>
                      <a:r>
                        <a:rPr lang="sr-Latn-RS" dirty="0" smtClean="0">
                          <a:latin typeface="Times New Roman" pitchFamily="18" charset="0"/>
                          <a:cs typeface="Times New Roman" pitchFamily="18" charset="0"/>
                        </a:rPr>
                        <a:t>3D</a:t>
                      </a:r>
                      <a:endParaRPr lang="en-US" dirty="0">
                        <a:latin typeface="Times New Roman" pitchFamily="18" charset="0"/>
                        <a:cs typeface="Times New Roman" pitchFamily="18" charset="0"/>
                      </a:endParaRPr>
                    </a:p>
                  </a:txBody>
                  <a:tcPr/>
                </a:tc>
                <a:tc>
                  <a:txBody>
                    <a:bodyPr/>
                    <a:lstStyle/>
                    <a:p>
                      <a:endParaRPr lang="en-US" dirty="0"/>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sr-Cyrl-RS" dirty="0" smtClean="0">
                          <a:latin typeface="Times New Roman" pitchFamily="18" charset="0"/>
                          <a:cs typeface="Times New Roman" pitchFamily="18" charset="0"/>
                        </a:rPr>
                        <a:t>Површина</a:t>
                      </a:r>
                      <a:r>
                        <a:rPr lang="sr-Cyrl-RS" baseline="0" dirty="0" smtClean="0">
                          <a:latin typeface="Times New Roman" pitchFamily="18" charset="0"/>
                          <a:cs typeface="Times New Roman" pitchFamily="18" charset="0"/>
                        </a:rPr>
                        <a:t> молекула </a:t>
                      </a:r>
                    </a:p>
                    <a:p>
                      <a:r>
                        <a:rPr lang="sr-Cyrl-RS" baseline="0" dirty="0" smtClean="0">
                          <a:latin typeface="Times New Roman" pitchFamily="18" charset="0"/>
                          <a:cs typeface="Times New Roman" pitchFamily="18" charset="0"/>
                        </a:rPr>
                        <a:t>Запремина молекула</a:t>
                      </a:r>
                    </a:p>
                    <a:p>
                      <a:r>
                        <a:rPr lang="sr-Cyrl-RS" baseline="0" dirty="0" smtClean="0">
                          <a:latin typeface="Times New Roman" pitchFamily="18" charset="0"/>
                          <a:cs typeface="Times New Roman" pitchFamily="18" charset="0"/>
                        </a:rPr>
                        <a:t>Интеракционе енергије</a:t>
                      </a:r>
                    </a:p>
                    <a:p>
                      <a:r>
                        <a:rPr lang="sr-Cyrl-RS" baseline="0" dirty="0" smtClean="0">
                          <a:latin typeface="Times New Roman" pitchFamily="18" charset="0"/>
                          <a:cs typeface="Times New Roman" pitchFamily="18" charset="0"/>
                        </a:rPr>
                        <a:t>Квантно-механички дескриптори</a:t>
                      </a:r>
                      <a:endParaRPr lang="en-US" dirty="0">
                        <a:latin typeface="Times New Roman" pitchFamily="18" charset="0"/>
                        <a:cs typeface="Times New Roman" pitchFamily="18" charset="0"/>
                      </a:endParaRPr>
                    </a:p>
                  </a:txBody>
                  <a:tcPr/>
                </a:tc>
              </a:tr>
            </a:tbl>
          </a:graphicData>
        </a:graphic>
      </p:graphicFrame>
      <p:pic>
        <p:nvPicPr>
          <p:cNvPr id="1028" name="Picture 4"/>
          <p:cNvPicPr>
            <a:picLocks noChangeAspect="1" noChangeArrowheads="1"/>
          </p:cNvPicPr>
          <p:nvPr/>
        </p:nvPicPr>
        <p:blipFill>
          <a:blip r:embed="rId2" cstate="print"/>
          <a:srcRect/>
          <a:stretch>
            <a:fillRect/>
          </a:stretch>
        </p:blipFill>
        <p:spPr bwMode="auto">
          <a:xfrm>
            <a:off x="2564867" y="2857496"/>
            <a:ext cx="1364191" cy="1390940"/>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cstate="print"/>
          <a:srcRect b="5796"/>
          <a:stretch>
            <a:fillRect/>
          </a:stretch>
        </p:blipFill>
        <p:spPr bwMode="auto">
          <a:xfrm>
            <a:off x="2285984" y="4572008"/>
            <a:ext cx="2171700" cy="1857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latin typeface="Times New Roman" pitchFamily="18" charset="0"/>
                <a:cs typeface="Times New Roman" pitchFamily="18" charset="0"/>
              </a:rPr>
              <a:t>Основни</a:t>
            </a:r>
            <a:r>
              <a:rPr lang="vi-VN"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принципи</a:t>
            </a:r>
            <a:r>
              <a:rPr lang="vi-VN"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постављања</a:t>
            </a:r>
            <a:r>
              <a:rPr lang="vi-VN"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математичког</a:t>
            </a:r>
            <a:r>
              <a:rPr lang="vi-VN" sz="2800" dirty="0" smtClean="0">
                <a:latin typeface="Times New Roman" pitchFamily="18" charset="0"/>
                <a:cs typeface="Times New Roman" pitchFamily="18" charset="0"/>
              </a:rPr>
              <a:t> </a:t>
            </a:r>
            <a:r>
              <a:rPr lang="sr-Latn-RS" sz="2800" dirty="0" smtClean="0">
                <a:latin typeface="Times New Roman" pitchFamily="18" charset="0"/>
                <a:cs typeface="Times New Roman" pitchFamily="18" charset="0"/>
              </a:rPr>
              <a:t>QSAR</a:t>
            </a:r>
            <a:r>
              <a:rPr lang="vi-VN"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модела</a:t>
            </a:r>
            <a:endParaRPr lang="en-US" sz="2800" dirty="0"/>
          </a:p>
        </p:txBody>
      </p:sp>
      <p:sp>
        <p:nvSpPr>
          <p:cNvPr id="3" name="Content Placeholder 2"/>
          <p:cNvSpPr>
            <a:spLocks noGrp="1"/>
          </p:cNvSpPr>
          <p:nvPr>
            <p:ph sz="half" idx="1"/>
          </p:nvPr>
        </p:nvSpPr>
        <p:spPr>
          <a:xfrm>
            <a:off x="628650" y="1825625"/>
            <a:ext cx="7943878" cy="4351338"/>
          </a:xfrm>
        </p:spPr>
        <p:txBody>
          <a:bodyPr>
            <a:normAutofit/>
          </a:bodyPr>
          <a:lstStyle/>
          <a:p>
            <a:pPr>
              <a:buNone/>
            </a:pPr>
            <a:r>
              <a:rPr lang="sr-Cyrl-RS" sz="2000" dirty="0" smtClean="0">
                <a:latin typeface="Times New Roman" pitchFamily="18" charset="0"/>
                <a:cs typeface="Times New Roman" pitchFamily="18" charset="0"/>
              </a:rPr>
              <a:t>Да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дошло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адекватног</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математичког</a:t>
            </a:r>
            <a:r>
              <a:rPr lang="vi-VN"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QSAR</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претходно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неопходно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дефинисати</a:t>
            </a:r>
            <a:r>
              <a:rPr lang="vi-VN"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податке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добијене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експерименталним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мерењем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биолошке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активности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друге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физичко</a:t>
            </a:r>
            <a:r>
              <a:rPr lang="vi-VN" sz="2000" dirty="0" smtClean="0">
                <a:latin typeface="Times New Roman" pitchFamily="18" charset="0"/>
                <a:cs typeface="Times New Roman" pitchFamily="18" charset="0"/>
              </a:rPr>
              <a:t>-</a:t>
            </a:r>
            <a:r>
              <a:rPr lang="sr-Cyrl-RS" sz="2000" dirty="0" smtClean="0">
                <a:latin typeface="Times New Roman" pitchFamily="18" charset="0"/>
                <a:cs typeface="Times New Roman" pitchFamily="18" charset="0"/>
              </a:rPr>
              <a:t>хемијске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мерљиве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зависне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променљиве</a:t>
            </a:r>
            <a:r>
              <a:rPr lang="vi-VN"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податке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особинама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ових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једињења</a:t>
            </a:r>
            <a:r>
              <a:rPr lang="vi-VN" sz="2000" dirty="0" smtClean="0">
                <a:latin typeface="Times New Roman" pitchFamily="18" charset="0"/>
                <a:cs typeface="Times New Roman" pitchFamily="18" charset="0"/>
              </a:rPr>
              <a:t> - </a:t>
            </a:r>
            <a:r>
              <a:rPr lang="sr-Cyrl-RS" sz="2000" dirty="0" smtClean="0">
                <a:latin typeface="Times New Roman" pitchFamily="18" charset="0"/>
                <a:cs typeface="Times New Roman" pitchFamily="18" charset="0"/>
              </a:rPr>
              <a:t>молекулски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независне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променљиве</a:t>
            </a:r>
            <a:r>
              <a:rPr lang="vi-VN"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статистички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проналажење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математичке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релације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између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ове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две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групе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података</a:t>
            </a:r>
            <a:r>
              <a:rPr lang="vi-VN"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smtClean="0">
                <a:latin typeface="Times New Roman" pitchFamily="18" charset="0"/>
                <a:cs typeface="Times New Roman" pitchFamily="18" charset="0"/>
              </a:rPr>
              <a:t>Улазни</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подаци</a:t>
            </a:r>
            <a:endParaRPr lang="en-US" sz="24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872440" cy="4351338"/>
          </a:xfrm>
        </p:spPr>
        <p:txBody>
          <a:bodyPr>
            <a:normAutofit/>
          </a:bodyPr>
          <a:lstStyle/>
          <a:p>
            <a:pPr algn="just"/>
            <a:r>
              <a:rPr lang="sr-Cyrl-RS" sz="2000" dirty="0" smtClean="0">
                <a:latin typeface="Times New Roman" pitchFamily="18" charset="0"/>
                <a:cs typeface="Times New Roman" pitchFamily="18" charset="0"/>
              </a:rPr>
              <a:t>Ограничавајући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фактор</a:t>
            </a:r>
            <a:r>
              <a:rPr lang="en-US" sz="2000" dirty="0" smtClean="0">
                <a:latin typeface="Times New Roman" pitchFamily="18" charset="0"/>
                <a:cs typeface="Times New Roman" pitchFamily="18" charset="0"/>
              </a:rPr>
              <a:t> QSAR </a:t>
            </a:r>
            <a:r>
              <a:rPr lang="sr-Cyrl-RS" sz="2000" dirty="0" smtClean="0">
                <a:latin typeface="Times New Roman" pitchFamily="18" charset="0"/>
                <a:cs typeface="Times New Roman" pitchFamily="18" charset="0"/>
              </a:rPr>
              <a:t>моделовања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доступност</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експерименталних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података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високог</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квалитета</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развио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важно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улазни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подаци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буду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тачни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прецизни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јер</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онолико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валидан</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колико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подаци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добијен</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Подаци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користе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из</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литературе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посебно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генеришу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QSAR </a:t>
            </a:r>
            <a:r>
              <a:rPr lang="sr-Cyrl-RS" sz="2000" dirty="0" smtClean="0">
                <a:latin typeface="Times New Roman" pitchFamily="18" charset="0"/>
                <a:cs typeface="Times New Roman" pitchFamily="18" charset="0"/>
              </a:rPr>
              <a:t>анализу</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sr-Cyrl-RS" sz="2000" dirty="0" smtClean="0">
                <a:latin typeface="Times New Roman" pitchFamily="18" charset="0"/>
                <a:cs typeface="Times New Roman" pitchFamily="18" charset="0"/>
              </a:rPr>
              <a:t>Они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односе</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серију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сличних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потпуно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структурно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различитих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молекула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чак</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припадају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различитим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групама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хемијских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једињења</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QSAR </a:t>
            </a:r>
            <a:r>
              <a:rPr lang="sr-Cyrl-RS" sz="2000" dirty="0" smtClean="0">
                <a:latin typeface="Times New Roman" pitchFamily="18" charset="0"/>
                <a:cs typeface="Times New Roman" pitchFamily="18" charset="0"/>
              </a:rPr>
              <a:t>модели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дефинисани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ограничени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природом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квалитетом</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улазних</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података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коришћени</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његово</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развијање</a:t>
            </a:r>
            <a:endParaRPr lang="en-US"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smtClean="0">
                <a:latin typeface="Times New Roman" pitchFamily="18" charset="0"/>
                <a:cs typeface="Times New Roman" pitchFamily="18" charset="0"/>
              </a:rPr>
              <a:t>Избор</a:t>
            </a:r>
            <a:r>
              <a:rPr lang="sv-SE"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релеватних</a:t>
            </a:r>
            <a:r>
              <a:rPr lang="sv-SE"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дескриптора</a:t>
            </a:r>
            <a:r>
              <a:rPr lang="sv-SE"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за</a:t>
            </a:r>
            <a:r>
              <a:rPr lang="sv-SE" sz="2400" b="1" dirty="0" smtClean="0">
                <a:latin typeface="Times New Roman" pitchFamily="18" charset="0"/>
                <a:cs typeface="Times New Roman" pitchFamily="18" charset="0"/>
              </a:rPr>
              <a:t> QSAR</a:t>
            </a:r>
            <a:endParaRPr lang="en-US" sz="24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571612"/>
            <a:ext cx="8086754" cy="4605351"/>
          </a:xfrm>
        </p:spPr>
        <p:txBody>
          <a:bodyPr>
            <a:normAutofit/>
          </a:bodyPr>
          <a:lstStyle/>
          <a:p>
            <a:pPr algn="just"/>
            <a:r>
              <a:rPr lang="sr-Cyrl-RS" sz="1800" dirty="0" smtClean="0">
                <a:latin typeface="Times New Roman" pitchFamily="18" charset="0"/>
                <a:cs typeface="Times New Roman" pitchFamily="18" charset="0"/>
              </a:rPr>
              <a:t>Посебан</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проблем</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који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јавља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хемометрији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јесте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како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од</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великог</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броја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расположивих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одабрати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одређени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број</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њих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укључити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модел</a:t>
            </a:r>
            <a:r>
              <a:rPr lang="vi-VN"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gn="just"/>
            <a:r>
              <a:rPr lang="sr-Cyrl-RS" sz="1800" dirty="0" smtClean="0">
                <a:latin typeface="Times New Roman" pitchFamily="18" charset="0"/>
                <a:cs typeface="Times New Roman" pitchFamily="18" charset="0"/>
              </a:rPr>
              <a:t>Од</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математичких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метода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за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избор</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нејчешће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користи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вишеструка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линеарна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регресија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степ</a:t>
            </a:r>
            <a:r>
              <a:rPr lang="vi-VN" sz="1800" dirty="0" smtClean="0">
                <a:latin typeface="Times New Roman" pitchFamily="18" charset="0"/>
                <a:cs typeface="Times New Roman" pitchFamily="18" charset="0"/>
              </a:rPr>
              <a:t>w</a:t>
            </a:r>
            <a:r>
              <a:rPr lang="sr-Cyrl-RS" sz="1800" dirty="0" smtClean="0">
                <a:latin typeface="Times New Roman" pitchFamily="18" charset="0"/>
                <a:cs typeface="Times New Roman" pitchFamily="18" charset="0"/>
              </a:rPr>
              <a:t>исе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метода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главних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компоненти</a:t>
            </a:r>
            <a:r>
              <a:rPr lang="vi-VN"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PCA</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факторска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анализа</a:t>
            </a:r>
            <a:r>
              <a:rPr lang="vi-VN"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FA</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метода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груписања</a:t>
            </a:r>
            <a:r>
              <a:rPr lang="vi-VN"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HA</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др</a:t>
            </a:r>
            <a:r>
              <a:rPr lang="vi-VN"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gn="just"/>
            <a:r>
              <a:rPr lang="sr-Cyrl-RS" sz="1800" dirty="0" smtClean="0">
                <a:latin typeface="Times New Roman" pitchFamily="18" charset="0"/>
                <a:cs typeface="Times New Roman" pitchFamily="18" charset="0"/>
              </a:rPr>
              <a:t>Већина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природи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међусобно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корелисани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што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значи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садрже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сувише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информација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пример</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молекулска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маса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површина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молекула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моларна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рефрактивност</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углавно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јако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корелисани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том</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случају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оправдано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уврстити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само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једну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од</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њих</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a:t>
            </a:r>
            <a:r>
              <a:rPr lang="vi-VN"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QSAR</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модел</a:t>
            </a:r>
            <a:r>
              <a:rPr lang="vi-VN"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gn="just"/>
            <a:r>
              <a:rPr lang="sr-Cyrl-RS" sz="1800" dirty="0" smtClean="0">
                <a:latin typeface="Times New Roman" pitchFamily="18" charset="0"/>
                <a:cs typeface="Times New Roman" pitchFamily="18" charset="0"/>
              </a:rPr>
              <a:t>Још</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једна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од</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процедура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верификовања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података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који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би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требао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извршити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сваком</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испитивање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респоделе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вредности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скупа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многим</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случајевиима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је</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пожељно</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вредност</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дескриптора</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прати</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неку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посебну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расподелу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нпр</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норамалну</a:t>
            </a:r>
            <a:r>
              <a:rPr lang="vi-VN" sz="1800" dirty="0" smtClean="0">
                <a:latin typeface="Times New Roman" pitchFamily="18" charset="0"/>
                <a:cs typeface="Times New Roman" pitchFamily="18" charset="0"/>
              </a:rPr>
              <a:t> </a:t>
            </a:r>
            <a:r>
              <a:rPr lang="sr-Cyrl-RS" sz="1800" dirty="0" smtClean="0">
                <a:latin typeface="Times New Roman" pitchFamily="18" charset="0"/>
                <a:cs typeface="Times New Roman" pitchFamily="18" charset="0"/>
              </a:rPr>
              <a:t>расподелу</a:t>
            </a:r>
            <a:r>
              <a:rPr lang="vi-VN"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Cyrl-RS" sz="3200" b="1" dirty="0" smtClean="0">
                <a:solidFill>
                  <a:schemeClr val="accent6">
                    <a:lumMod val="50000"/>
                  </a:schemeClr>
                </a:solidFill>
                <a:latin typeface="Times New Roman" pitchFamily="18" charset="0"/>
                <a:cs typeface="Times New Roman" pitchFamily="18" charset="0"/>
              </a:rPr>
              <a:t>Историја и развој хемометрије</a:t>
            </a:r>
            <a:endParaRPr lang="sr-Latn-RS" sz="3200" b="1" dirty="0">
              <a:solidFill>
                <a:schemeClr val="accent6">
                  <a:lumMod val="50000"/>
                </a:schemeClr>
              </a:solidFill>
              <a:latin typeface="Times New Roman" pitchFamily="18" charset="0"/>
              <a:cs typeface="Times New Roman" pitchFamily="18" charset="0"/>
            </a:endParaRPr>
          </a:p>
        </p:txBody>
      </p:sp>
      <p:sp>
        <p:nvSpPr>
          <p:cNvPr id="3" name="Čuvar mesta za sadržaj 2"/>
          <p:cNvSpPr>
            <a:spLocks noGrp="1"/>
          </p:cNvSpPr>
          <p:nvPr>
            <p:ph idx="1"/>
          </p:nvPr>
        </p:nvSpPr>
        <p:spPr>
          <a:xfrm>
            <a:off x="628650" y="1825624"/>
            <a:ext cx="7886700" cy="4638237"/>
          </a:xfrm>
        </p:spPr>
        <p:txBody>
          <a:bodyPr>
            <a:noAutofit/>
          </a:bodyPr>
          <a:lstStyle/>
          <a:p>
            <a:pPr>
              <a:lnSpc>
                <a:spcPct val="150000"/>
              </a:lnSpc>
            </a:pPr>
            <a:r>
              <a:rPr lang="sr-Cyrl-RS" sz="2100" dirty="0" smtClean="0">
                <a:latin typeface="Times New Roman" pitchFamily="18" charset="0"/>
                <a:cs typeface="Times New Roman" pitchFamily="18" charset="0"/>
              </a:rPr>
              <a:t>Појам „хемометрија“ увео је шведски научник Свант Волд (</a:t>
            </a:r>
            <a:r>
              <a:rPr lang="sr-Latn-RS" sz="2100" i="1" dirty="0" smtClean="0">
                <a:latin typeface="Times New Roman" pitchFamily="18" charset="0"/>
                <a:cs typeface="Times New Roman" pitchFamily="18" charset="0"/>
              </a:rPr>
              <a:t>Svante Wold</a:t>
            </a:r>
            <a:r>
              <a:rPr lang="sr-Latn-RS" sz="2100" dirty="0" smtClean="0">
                <a:latin typeface="Times New Roman" pitchFamily="18" charset="0"/>
                <a:cs typeface="Times New Roman" pitchFamily="18" charset="0"/>
              </a:rPr>
              <a:t>) 1971. </a:t>
            </a:r>
            <a:r>
              <a:rPr lang="sr-Cyrl-RS" sz="2100" dirty="0" smtClean="0">
                <a:latin typeface="Times New Roman" pitchFamily="18" charset="0"/>
                <a:cs typeface="Times New Roman" pitchFamily="18" charset="0"/>
              </a:rPr>
              <a:t>године;</a:t>
            </a:r>
          </a:p>
          <a:p>
            <a:pPr>
              <a:lnSpc>
                <a:spcPct val="150000"/>
              </a:lnSpc>
            </a:pPr>
            <a:r>
              <a:rPr lang="sr-Cyrl-RS" sz="2100" dirty="0" smtClean="0">
                <a:latin typeface="Times New Roman" pitchFamily="18" charset="0"/>
                <a:cs typeface="Times New Roman" pitchFamily="18" charset="0"/>
              </a:rPr>
              <a:t>1974. године Волд и Ковалски (</a:t>
            </a:r>
            <a:r>
              <a:rPr lang="en-US" sz="2100" i="1" dirty="0" smtClean="0">
                <a:latin typeface="Times New Roman" pitchFamily="18" charset="0"/>
                <a:cs typeface="Times New Roman" pitchFamily="18" charset="0"/>
              </a:rPr>
              <a:t>Bruce Kowalski</a:t>
            </a:r>
            <a:r>
              <a:rPr lang="sr-Cyrl-RS" sz="2100" dirty="0" smtClean="0">
                <a:latin typeface="Times New Roman" pitchFamily="18" charset="0"/>
                <a:cs typeface="Times New Roman" pitchFamily="18" charset="0"/>
              </a:rPr>
              <a:t>) оснивају Међународно друштво за хемометрију (</a:t>
            </a:r>
            <a:r>
              <a:rPr lang="sr-Latn-RS" sz="2100" i="1" dirty="0" err="1" smtClean="0">
                <a:latin typeface="Times New Roman" pitchFamily="18" charset="0"/>
                <a:cs typeface="Times New Roman" pitchFamily="18" charset="0"/>
              </a:rPr>
              <a:t>International</a:t>
            </a:r>
            <a:r>
              <a:rPr lang="sr-Latn-RS" sz="2100" i="1" dirty="0" smtClean="0">
                <a:latin typeface="Times New Roman" pitchFamily="18" charset="0"/>
                <a:cs typeface="Times New Roman" pitchFamily="18" charset="0"/>
              </a:rPr>
              <a:t> </a:t>
            </a:r>
            <a:r>
              <a:rPr lang="sr-Latn-RS" sz="2100" i="1" dirty="0" err="1" smtClean="0">
                <a:latin typeface="Times New Roman" pitchFamily="18" charset="0"/>
                <a:cs typeface="Times New Roman" pitchFamily="18" charset="0"/>
              </a:rPr>
              <a:t>Chemometrics</a:t>
            </a:r>
            <a:r>
              <a:rPr lang="sr-Latn-RS" sz="2100" i="1" dirty="0" smtClean="0">
                <a:latin typeface="Times New Roman" pitchFamily="18" charset="0"/>
                <a:cs typeface="Times New Roman" pitchFamily="18" charset="0"/>
              </a:rPr>
              <a:t> </a:t>
            </a:r>
            <a:r>
              <a:rPr lang="sr-Latn-RS" sz="2100" i="1" dirty="0" err="1" smtClean="0">
                <a:latin typeface="Times New Roman" pitchFamily="18" charset="0"/>
                <a:cs typeface="Times New Roman" pitchFamily="18" charset="0"/>
              </a:rPr>
              <a:t>Society</a:t>
            </a:r>
            <a:r>
              <a:rPr lang="sr-Latn-RS" sz="2100" dirty="0" smtClean="0">
                <a:latin typeface="Times New Roman" pitchFamily="18" charset="0"/>
                <a:cs typeface="Times New Roman" pitchFamily="18" charset="0"/>
              </a:rPr>
              <a:t>).</a:t>
            </a:r>
            <a:endParaRPr lang="sr-Cyrl-RS" sz="2100" dirty="0" smtClean="0">
              <a:latin typeface="Times New Roman" pitchFamily="18" charset="0"/>
              <a:cs typeface="Times New Roman" pitchFamily="18" charset="0"/>
            </a:endParaRPr>
          </a:p>
          <a:p>
            <a:pPr>
              <a:lnSpc>
                <a:spcPct val="150000"/>
              </a:lnSpc>
            </a:pPr>
            <a:r>
              <a:rPr lang="sr-Cyrl-RS" sz="2100" dirty="0" smtClean="0">
                <a:latin typeface="Times New Roman" pitchFamily="18" charset="0"/>
                <a:cs typeface="Times New Roman" pitchFamily="18" charset="0"/>
              </a:rPr>
              <a:t>Научне дисциплине сличне </a:t>
            </a:r>
            <a:r>
              <a:rPr lang="sr-Cyrl-RS" sz="2100" dirty="0" err="1" smtClean="0">
                <a:latin typeface="Times New Roman" pitchFamily="18" charset="0"/>
                <a:cs typeface="Times New Roman" pitchFamily="18" charset="0"/>
              </a:rPr>
              <a:t>хемометрији</a:t>
            </a:r>
            <a:r>
              <a:rPr lang="sr-Cyrl-RS" sz="2100" dirty="0" smtClean="0">
                <a:latin typeface="Times New Roman" pitchFamily="18" charset="0"/>
                <a:cs typeface="Times New Roman" pitchFamily="18" charset="0"/>
              </a:rPr>
              <a:t>:</a:t>
            </a:r>
          </a:p>
          <a:p>
            <a:pPr>
              <a:lnSpc>
                <a:spcPct val="150000"/>
              </a:lnSpc>
            </a:pPr>
            <a:r>
              <a:rPr lang="sr-Cyrl-RS" sz="2100" dirty="0" err="1" smtClean="0">
                <a:latin typeface="Times New Roman" pitchFamily="18" charset="0"/>
                <a:cs typeface="Times New Roman" pitchFamily="18" charset="0"/>
              </a:rPr>
              <a:t>Биометрија</a:t>
            </a:r>
            <a:r>
              <a:rPr lang="sr-Cyrl-RS" sz="2100" dirty="0" smtClean="0">
                <a:latin typeface="Times New Roman" pitchFamily="18" charset="0"/>
                <a:cs typeface="Times New Roman" pitchFamily="18" charset="0"/>
              </a:rPr>
              <a:t> (1900. година)</a:t>
            </a:r>
          </a:p>
          <a:p>
            <a:pPr>
              <a:lnSpc>
                <a:spcPct val="150000"/>
              </a:lnSpc>
            </a:pPr>
            <a:r>
              <a:rPr lang="sr-Cyrl-RS" sz="2100" dirty="0" err="1" smtClean="0">
                <a:latin typeface="Times New Roman" pitchFamily="18" charset="0"/>
                <a:cs typeface="Times New Roman" pitchFamily="18" charset="0"/>
              </a:rPr>
              <a:t>Психометрија</a:t>
            </a:r>
            <a:r>
              <a:rPr lang="sr-Cyrl-RS" sz="2100" dirty="0" smtClean="0">
                <a:latin typeface="Times New Roman" pitchFamily="18" charset="0"/>
                <a:cs typeface="Times New Roman" pitchFamily="18" charset="0"/>
              </a:rPr>
              <a:t> (1930. година)</a:t>
            </a:r>
          </a:p>
          <a:p>
            <a:pPr>
              <a:lnSpc>
                <a:spcPct val="150000"/>
              </a:lnSpc>
            </a:pPr>
            <a:r>
              <a:rPr lang="sr-Cyrl-RS" sz="2100" dirty="0" err="1" smtClean="0">
                <a:latin typeface="Times New Roman" pitchFamily="18" charset="0"/>
                <a:cs typeface="Times New Roman" pitchFamily="18" charset="0"/>
              </a:rPr>
              <a:t>Економетрија</a:t>
            </a:r>
            <a:r>
              <a:rPr lang="sr-Cyrl-RS" sz="2100" dirty="0" smtClean="0">
                <a:latin typeface="Times New Roman" pitchFamily="18" charset="0"/>
                <a:cs typeface="Times New Roman" pitchFamily="18" charset="0"/>
              </a:rPr>
              <a:t> (1950. година)</a:t>
            </a:r>
          </a:p>
          <a:p>
            <a:pPr>
              <a:lnSpc>
                <a:spcPct val="150000"/>
              </a:lnSpc>
            </a:pPr>
            <a:r>
              <a:rPr lang="sr-Cyrl-RS" sz="2100" dirty="0" err="1" smtClean="0">
                <a:latin typeface="Times New Roman" pitchFamily="18" charset="0"/>
                <a:cs typeface="Times New Roman" pitchFamily="18" charset="0"/>
              </a:rPr>
              <a:t>Технометрија</a:t>
            </a:r>
            <a:r>
              <a:rPr lang="sr-Cyrl-RS" sz="2100" dirty="0" smtClean="0">
                <a:latin typeface="Times New Roman" pitchFamily="18" charset="0"/>
                <a:cs typeface="Times New Roman" pitchFamily="18" charset="0"/>
              </a:rPr>
              <a:t> (1960. година)</a:t>
            </a:r>
            <a:endParaRPr lang="sr-Latn-RS" sz="2100" dirty="0">
              <a:latin typeface="Times New Roman" pitchFamily="18" charset="0"/>
              <a:cs typeface="Times New Roman" pitchFamily="18" charset="0"/>
            </a:endParaRPr>
          </a:p>
        </p:txBody>
      </p:sp>
      <p:pic>
        <p:nvPicPr>
          <p:cNvPr id="21506" name="Picture 2" descr="Image result for International Chemometrics Society"/>
          <p:cNvPicPr>
            <a:picLocks noChangeAspect="1" noChangeArrowheads="1"/>
          </p:cNvPicPr>
          <p:nvPr/>
        </p:nvPicPr>
        <p:blipFill>
          <a:blip r:embed="rId2" cstate="print"/>
          <a:srcRect/>
          <a:stretch>
            <a:fillRect/>
          </a:stretch>
        </p:blipFill>
        <p:spPr bwMode="auto">
          <a:xfrm>
            <a:off x="5857884" y="4071942"/>
            <a:ext cx="1994339" cy="2438674"/>
          </a:xfrm>
          <a:prstGeom prst="rect">
            <a:avLst/>
          </a:prstGeom>
          <a:ln>
            <a:noFill/>
          </a:ln>
          <a:effectLst>
            <a:softEdge rad="112500"/>
          </a:effectLst>
        </p:spPr>
      </p:pic>
      <p:pic>
        <p:nvPicPr>
          <p:cNvPr id="5" name="Picture 2"/>
          <p:cNvPicPr>
            <a:picLocks noChangeAspect="1" noChangeArrowheads="1"/>
          </p:cNvPicPr>
          <p:nvPr/>
        </p:nvPicPr>
        <p:blipFill>
          <a:blip r:embed="rId3" cstate="print"/>
          <a:srcRect/>
          <a:stretch>
            <a:fillRect/>
          </a:stretch>
        </p:blipFill>
        <p:spPr bwMode="auto">
          <a:xfrm>
            <a:off x="5419636" y="189187"/>
            <a:ext cx="3452402" cy="1517161"/>
          </a:xfrm>
          <a:prstGeom prst="rect">
            <a:avLst/>
          </a:prstGeom>
          <a:noFill/>
          <a:ln w="9525">
            <a:noFill/>
            <a:miter lim="800000"/>
            <a:headEnd/>
            <a:tailEnd/>
          </a:ln>
        </p:spPr>
      </p:pic>
    </p:spTree>
    <p:extLst>
      <p:ext uri="{BB962C8B-B14F-4D97-AF65-F5344CB8AC3E}">
        <p14:creationId xmlns:p14="http://schemas.microsoft.com/office/powerpoint/2010/main" xmlns="" val="652838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smtClean="0">
                <a:latin typeface="Times New Roman" pitchFamily="18" charset="0"/>
                <a:cs typeface="Times New Roman" pitchFamily="18" charset="0"/>
              </a:rPr>
              <a:t>Избор</a:t>
            </a:r>
            <a:r>
              <a:rPr lang="vi-VN"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статистичког</a:t>
            </a:r>
            <a:r>
              <a:rPr lang="vi-VN"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модела</a:t>
            </a:r>
            <a:endParaRPr lang="en-US" sz="24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628650" y="1825625"/>
            <a:ext cx="7872440" cy="4351338"/>
          </a:xfrm>
        </p:spPr>
        <p:txBody>
          <a:bodyPr>
            <a:normAutofit/>
          </a:bodyPr>
          <a:lstStyle/>
          <a:p>
            <a:r>
              <a:rPr lang="sr-Cyrl-RS" sz="2000" dirty="0" smtClean="0">
                <a:latin typeface="Times New Roman" pitchFamily="18" charset="0"/>
                <a:cs typeface="Times New Roman" pitchFamily="18" charset="0"/>
              </a:rPr>
              <a:t>Постоје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многи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статистички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модели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могу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користити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предикцији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вредности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одређене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особине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једињења</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основу</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типа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улазних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података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дескриптора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резултата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који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жели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добије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бира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статистичка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метода</a:t>
            </a:r>
            <a:r>
              <a:rPr lang="vi-VN"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buNone/>
            </a:pPr>
            <a:r>
              <a:rPr lang="sr-Cyrl-RS" sz="2000" dirty="0" smtClean="0">
                <a:latin typeface="Times New Roman" pitchFamily="18" charset="0"/>
                <a:cs typeface="Times New Roman" pitchFamily="18" charset="0"/>
              </a:rPr>
              <a:t>Неки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најзначајнијих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Вишеструка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линеарна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регресија</a:t>
            </a:r>
            <a:r>
              <a:rPr lang="vi-VN"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Метода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регресије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најмањих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квадрата</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Неуралне</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мреже</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Алгоритам</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протпорних</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вектора</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Стабла</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одлуке</a:t>
            </a:r>
            <a:r>
              <a:rPr lang="vi-VN"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Генетски</a:t>
            </a:r>
            <a:r>
              <a:rPr lang="vi-VN"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алгоритми</a:t>
            </a:r>
            <a:r>
              <a:rPr lang="vi-VN"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19252" y="173413"/>
          <a:ext cx="8607973" cy="589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926234" y="5674334"/>
            <a:ext cx="7886700" cy="1325563"/>
          </a:xfrm>
        </p:spPr>
        <p:txBody>
          <a:bodyPr>
            <a:normAutofit/>
          </a:bodyPr>
          <a:lstStyle/>
          <a:p>
            <a:pPr algn="ctr"/>
            <a:r>
              <a:rPr lang="sr-Cyrl-RS" sz="2000" dirty="0" smtClean="0">
                <a:latin typeface="Times New Roman" pitchFamily="18" charset="0"/>
                <a:cs typeface="Times New Roman" pitchFamily="18" charset="0"/>
              </a:rPr>
              <a:t>Област примене хемометрије не обухвата само “мерење хемикалија” већ налази примену и у медицинској хемији, биохемији и осталим областима хемије. </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057" y="223237"/>
            <a:ext cx="7886700" cy="1325563"/>
          </a:xfrm>
        </p:spPr>
        <p:txBody>
          <a:bodyPr>
            <a:normAutofit/>
          </a:bodyPr>
          <a:lstStyle/>
          <a:p>
            <a:r>
              <a:rPr lang="sr-Cyrl-RS" sz="2800" b="1" dirty="0" smtClean="0">
                <a:latin typeface="Times New Roman" pitchFamily="18" charset="0"/>
                <a:cs typeface="Times New Roman" pitchFamily="18" charset="0"/>
              </a:rPr>
              <a:t>Хемометрија и процесна аналитичка хемија</a:t>
            </a:r>
            <a:endParaRPr lang="en-US" sz="28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605002" y="1510315"/>
            <a:ext cx="6856029" cy="1800444"/>
          </a:xfrm>
        </p:spPr>
        <p:txBody>
          <a:bodyPr>
            <a:normAutofit lnSpcReduction="10000"/>
          </a:bodyPr>
          <a:lstStyle/>
          <a:p>
            <a:r>
              <a:rPr lang="sr-Cyrl-RS" sz="2400" dirty="0" smtClean="0">
                <a:latin typeface="Times New Roman" pitchFamily="18" charset="0"/>
                <a:cs typeface="Times New Roman" pitchFamily="18" charset="0"/>
              </a:rPr>
              <a:t>Праћење, оптимизација и контрола хемијских процеса. </a:t>
            </a:r>
            <a:endParaRPr lang="en-US" sz="2400" dirty="0">
              <a:latin typeface="Times New Roman" pitchFamily="18" charset="0"/>
              <a:cs typeface="Times New Roman" pitchFamily="18" charset="0"/>
            </a:endParaRPr>
          </a:p>
        </p:txBody>
      </p:sp>
      <p:sp>
        <p:nvSpPr>
          <p:cNvPr id="4" name="Content Placeholder 3"/>
          <p:cNvSpPr>
            <a:spLocks noGrp="1"/>
          </p:cNvSpPr>
          <p:nvPr>
            <p:ph sz="half" idx="2"/>
          </p:nvPr>
        </p:nvSpPr>
        <p:spPr>
          <a:xfrm>
            <a:off x="313340" y="2301710"/>
            <a:ext cx="3886200" cy="4351338"/>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nSpc>
                <a:spcPct val="150000"/>
              </a:lnSpc>
              <a:buNone/>
            </a:pPr>
            <a:r>
              <a:rPr lang="sr-Cyrl-RS" sz="2400" dirty="0" smtClean="0">
                <a:latin typeface="Times New Roman" pitchFamily="18" charset="0"/>
                <a:cs typeface="Times New Roman" pitchFamily="18" charset="0"/>
              </a:rPr>
              <a:t>Процесне хемијске анализе:</a:t>
            </a:r>
          </a:p>
          <a:p>
            <a:pPr lvl="1">
              <a:lnSpc>
                <a:spcPct val="150000"/>
              </a:lnSpc>
            </a:pPr>
            <a:r>
              <a:rPr lang="sr-Cyrl-RS" sz="2000" dirty="0" smtClean="0">
                <a:latin typeface="Times New Roman" pitchFamily="18" charset="0"/>
                <a:cs typeface="Times New Roman" pitchFamily="18" charset="0"/>
              </a:rPr>
              <a:t>Хроматографске методе (гасна и течна),</a:t>
            </a:r>
          </a:p>
          <a:p>
            <a:pPr lvl="1">
              <a:lnSpc>
                <a:spcPct val="150000"/>
              </a:lnSpc>
            </a:pPr>
            <a:r>
              <a:rPr lang="sr-Cyrl-RS" sz="2000" dirty="0" smtClean="0">
                <a:latin typeface="Times New Roman" pitchFamily="18" charset="0"/>
                <a:cs typeface="Times New Roman" pitchFamily="18" charset="0"/>
              </a:rPr>
              <a:t>Електрохемијсе методе,</a:t>
            </a:r>
          </a:p>
          <a:p>
            <a:pPr lvl="1">
              <a:lnSpc>
                <a:spcPct val="150000"/>
              </a:lnSpc>
            </a:pPr>
            <a:r>
              <a:rPr lang="sr-Cyrl-RS" sz="2000" dirty="0" smtClean="0">
                <a:latin typeface="Times New Roman" pitchFamily="18" charset="0"/>
                <a:cs typeface="Times New Roman" pitchFamily="18" charset="0"/>
              </a:rPr>
              <a:t>Ултразвучне методе, </a:t>
            </a:r>
          </a:p>
          <a:p>
            <a:pPr lvl="1">
              <a:lnSpc>
                <a:spcPct val="150000"/>
              </a:lnSpc>
            </a:pPr>
            <a:r>
              <a:rPr lang="sr-Cyrl-RS" sz="2000" dirty="0" smtClean="0">
                <a:latin typeface="Times New Roman" pitchFamily="18" charset="0"/>
                <a:cs typeface="Times New Roman" pitchFamily="18" charset="0"/>
              </a:rPr>
              <a:t>Спектроскопске методе,</a:t>
            </a:r>
          </a:p>
          <a:p>
            <a:pPr lvl="1">
              <a:lnSpc>
                <a:spcPct val="150000"/>
              </a:lnSpc>
            </a:pPr>
            <a:r>
              <a:rPr lang="sr-Cyrl-RS" sz="2000" dirty="0" smtClean="0">
                <a:latin typeface="Times New Roman" pitchFamily="18" charset="0"/>
                <a:cs typeface="Times New Roman" pitchFamily="18" charset="0"/>
              </a:rPr>
              <a:t>Методе засноване на сензорима за температуру, притисак и проток. </a:t>
            </a:r>
            <a:endParaRPr lang="en-US" sz="2000" dirty="0">
              <a:latin typeface="Times New Roman" pitchFamily="18" charset="0"/>
              <a:cs typeface="Times New Roman" pitchFamily="18" charset="0"/>
            </a:endParaRPr>
          </a:p>
        </p:txBody>
      </p:sp>
      <p:sp>
        <p:nvSpPr>
          <p:cNvPr id="5" name="Content Placeholder 2"/>
          <p:cNvSpPr txBox="1">
            <a:spLocks/>
          </p:cNvSpPr>
          <p:nvPr/>
        </p:nvSpPr>
        <p:spPr>
          <a:xfrm>
            <a:off x="4964168" y="2923958"/>
            <a:ext cx="3886200" cy="262550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fontScale="85000" lnSpcReduction="10000"/>
          </a:bodyPr>
          <a:lstStyle/>
          <a:p>
            <a:pPr marL="228600" marR="0" lvl="0" indent="-228600" algn="l" defTabSz="914400" rtl="0" eaLnBrk="1" fontAlgn="auto" latinLnBrk="0" hangingPunct="1">
              <a:lnSpc>
                <a:spcPct val="150000"/>
              </a:lnSpc>
              <a:spcBef>
                <a:spcPts val="1000"/>
              </a:spcBef>
              <a:spcAft>
                <a:spcPts val="0"/>
              </a:spcAft>
              <a:buClrTx/>
              <a:buSzTx/>
              <a:tabLst/>
              <a:defRPr/>
            </a:pPr>
            <a:r>
              <a:rPr kumimoji="0" lang="sr-Cyrl-RS" sz="24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Улога хемометрије</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marL="685800" lvl="1" indent="-228600">
              <a:lnSpc>
                <a:spcPct val="150000"/>
              </a:lnSpc>
              <a:spcBef>
                <a:spcPts val="1000"/>
              </a:spcBef>
              <a:buFont typeface="Arial" panose="020B0604020202020204" pitchFamily="34" charset="0"/>
              <a:buChar char="•"/>
            </a:pPr>
            <a:r>
              <a:rPr lang="sr-Cyrl-RS" sz="2000" dirty="0" smtClean="0">
                <a:latin typeface="Times New Roman" pitchFamily="18" charset="0"/>
                <a:cs typeface="Times New Roman" pitchFamily="18" charset="0"/>
              </a:rPr>
              <a:t>Повећање приноса процеса, побољшавање квалитета производа, смањење количине шкарта, редуковање времена трајања процеса...</a:t>
            </a:r>
            <a:endParaRPr lang="en-US" sz="2000" dirty="0" smtClean="0">
              <a:latin typeface="Times New Roman" pitchFamily="18" charset="0"/>
              <a:cs typeface="Times New Roman" pitchFamily="18" charset="0"/>
            </a:endParaRPr>
          </a:p>
        </p:txBody>
      </p:sp>
      <p:sp>
        <p:nvSpPr>
          <p:cNvPr id="6" name="Right Arrow 5"/>
          <p:cNvSpPr/>
          <p:nvPr/>
        </p:nvSpPr>
        <p:spPr>
          <a:xfrm>
            <a:off x="4303987" y="3972910"/>
            <a:ext cx="555735" cy="39413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smtClean="0">
                <a:latin typeface="Times New Roman" pitchFamily="18" charset="0"/>
                <a:cs typeface="Times New Roman" pitchFamily="18" charset="0"/>
              </a:rPr>
              <a:t>Области примене хемометрије</a:t>
            </a:r>
            <a:endParaRPr lang="en-US" sz="2800" b="1" dirty="0">
              <a:latin typeface="Times New Roman" pitchFamily="18" charset="0"/>
              <a:cs typeface="Times New Roman" pitchFamily="18" charset="0"/>
            </a:endParaRPr>
          </a:p>
        </p:txBody>
      </p:sp>
      <p:sp>
        <p:nvSpPr>
          <p:cNvPr id="3" name="Content Placeholder 2"/>
          <p:cNvSpPr>
            <a:spLocks noGrp="1"/>
          </p:cNvSpPr>
          <p:nvPr>
            <p:ph sz="half" idx="1"/>
          </p:nvPr>
        </p:nvSpPr>
        <p:spPr/>
        <p:txBody>
          <a:bodyPr>
            <a:normAutofit fontScale="92500" lnSpcReduction="20000"/>
          </a:bodyPr>
          <a:lstStyle/>
          <a:p>
            <a:pPr>
              <a:lnSpc>
                <a:spcPct val="200000"/>
              </a:lnSpc>
            </a:pPr>
            <a:r>
              <a:rPr lang="sr-Cyrl-RS" sz="2400" dirty="0" smtClean="0">
                <a:effectLst>
                  <a:outerShdw blurRad="38100" dist="38100" dir="2700000" algn="tl">
                    <a:srgbClr val="000000">
                      <a:alpha val="43137"/>
                    </a:srgbClr>
                  </a:outerShdw>
                </a:effectLst>
                <a:latin typeface="Times New Roman" pitchFamily="18" charset="0"/>
                <a:cs typeface="Times New Roman" pitchFamily="18" charset="0"/>
              </a:rPr>
              <a:t>Фармација</a:t>
            </a:r>
          </a:p>
          <a:p>
            <a:pPr>
              <a:lnSpc>
                <a:spcPct val="200000"/>
              </a:lnSpc>
            </a:pPr>
            <a:r>
              <a:rPr lang="sr-Cyrl-RS" sz="2400" dirty="0" smtClean="0">
                <a:effectLst>
                  <a:outerShdw blurRad="38100" dist="38100" dir="2700000" algn="tl">
                    <a:srgbClr val="000000">
                      <a:alpha val="43137"/>
                    </a:srgbClr>
                  </a:outerShdw>
                </a:effectLst>
                <a:latin typeface="Times New Roman" pitchFamily="18" charset="0"/>
                <a:cs typeface="Times New Roman" pitchFamily="18" charset="0"/>
              </a:rPr>
              <a:t>Медицина</a:t>
            </a:r>
          </a:p>
          <a:p>
            <a:pPr>
              <a:lnSpc>
                <a:spcPct val="200000"/>
              </a:lnSpc>
            </a:pPr>
            <a:r>
              <a:rPr lang="sr-Cyrl-RS" sz="2400" dirty="0" smtClean="0">
                <a:latin typeface="Times New Roman" pitchFamily="18" charset="0"/>
                <a:cs typeface="Times New Roman" pitchFamily="18" charset="0"/>
              </a:rPr>
              <a:t>Прехрамбена индустрија</a:t>
            </a:r>
          </a:p>
          <a:p>
            <a:pPr>
              <a:lnSpc>
                <a:spcPct val="200000"/>
              </a:lnSpc>
            </a:pPr>
            <a:r>
              <a:rPr lang="sr-Cyrl-RS" sz="2400" dirty="0" smtClean="0">
                <a:latin typeface="Times New Roman" pitchFamily="18" charset="0"/>
                <a:cs typeface="Times New Roman" pitchFamily="18" charset="0"/>
              </a:rPr>
              <a:t>Мониторинг животне средине</a:t>
            </a:r>
            <a:endParaRPr lang="en-US" sz="2400" dirty="0">
              <a:latin typeface="Times New Roman" pitchFamily="18" charset="0"/>
              <a:cs typeface="Times New Roman" pitchFamily="18" charset="0"/>
            </a:endParaRPr>
          </a:p>
        </p:txBody>
      </p:sp>
      <p:sp>
        <p:nvSpPr>
          <p:cNvPr id="4" name="Content Placeholder 3"/>
          <p:cNvSpPr>
            <a:spLocks noGrp="1"/>
          </p:cNvSpPr>
          <p:nvPr>
            <p:ph sz="half" idx="2"/>
          </p:nvPr>
        </p:nvSpPr>
        <p:spPr>
          <a:xfrm>
            <a:off x="4747392" y="1431488"/>
            <a:ext cx="3886200" cy="4351338"/>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just">
              <a:lnSpc>
                <a:spcPct val="150000"/>
              </a:lnSpc>
            </a:pPr>
            <a:r>
              <a:rPr lang="sr-Cyrl-RS" sz="2000" dirty="0" smtClean="0">
                <a:latin typeface="Times New Roman" pitchFamily="18" charset="0"/>
                <a:cs typeface="Times New Roman" pitchFamily="18" charset="0"/>
              </a:rPr>
              <a:t>Примена хемометријских техника се раније везивала за избор и оптимизацију аналитичких метода и процедура;</a:t>
            </a:r>
          </a:p>
          <a:p>
            <a:pPr algn="just">
              <a:lnSpc>
                <a:spcPct val="150000"/>
              </a:lnSpc>
            </a:pPr>
            <a:r>
              <a:rPr lang="sr-Cyrl-RS" sz="2000" dirty="0" smtClean="0">
                <a:latin typeface="Times New Roman" pitchFamily="18" charset="0"/>
                <a:cs typeface="Times New Roman" pitchFamily="18" charset="0"/>
              </a:rPr>
              <a:t>ДАНАС: Примена за оцену и тумачење добијених резултата;</a:t>
            </a:r>
          </a:p>
          <a:p>
            <a:pPr algn="just">
              <a:lnSpc>
                <a:spcPct val="150000"/>
              </a:lnSpc>
            </a:pPr>
            <a:r>
              <a:rPr lang="sr-Cyrl-RS" sz="2000" dirty="0" smtClean="0">
                <a:latin typeface="Times New Roman" pitchFamily="18" charset="0"/>
                <a:cs typeface="Times New Roman" pitchFamily="18" charset="0"/>
              </a:rPr>
              <a:t>Развој хемометрије омогућен захваљујући развоју рачунарске технологије и савременим инструменталним методама. </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892" y="239003"/>
            <a:ext cx="7886700" cy="959177"/>
          </a:xfrm>
        </p:spPr>
        <p:txBody>
          <a:bodyPr>
            <a:normAutofit/>
          </a:bodyPr>
          <a:lstStyle/>
          <a:p>
            <a:r>
              <a:rPr lang="sr-Cyrl-RS" sz="2800" dirty="0" smtClean="0">
                <a:latin typeface="Times New Roman" pitchFamily="18" charset="0"/>
                <a:cs typeface="Times New Roman" pitchFamily="18" charset="0"/>
              </a:rPr>
              <a:t>Примене хемометрије у фармацији и биомедицинским наукама</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628650" y="1497727"/>
          <a:ext cx="7886700" cy="4679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smtClean="0">
                <a:latin typeface="Times New Roman" pitchFamily="18" charset="0"/>
                <a:cs typeface="Times New Roman" pitchFamily="18" charset="0"/>
              </a:rPr>
              <a:t>Хемометрија у прехрамбеној индустрији</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a:lnSpc>
                <a:spcPct val="150000"/>
              </a:lnSpc>
            </a:pPr>
            <a:r>
              <a:rPr lang="sr-Cyrl-RS" sz="2400" dirty="0" smtClean="0">
                <a:latin typeface="Times New Roman" pitchFamily="18" charset="0"/>
                <a:cs typeface="Times New Roman" pitchFamily="18" charset="0"/>
              </a:rPr>
              <a:t>Анализа великих серија података;</a:t>
            </a:r>
          </a:p>
          <a:p>
            <a:pPr>
              <a:lnSpc>
                <a:spcPct val="150000"/>
              </a:lnSpc>
            </a:pPr>
            <a:r>
              <a:rPr lang="sr-Cyrl-RS" sz="2400" dirty="0" smtClean="0">
                <a:latin typeface="Times New Roman" pitchFamily="18" charset="0"/>
                <a:cs typeface="Times New Roman" pitchFamily="18" charset="0"/>
              </a:rPr>
              <a:t>Обезбеђење и контрола квалитета;</a:t>
            </a:r>
          </a:p>
          <a:p>
            <a:pPr>
              <a:lnSpc>
                <a:spcPct val="150000"/>
              </a:lnSpc>
            </a:pPr>
            <a:r>
              <a:rPr lang="sr-Cyrl-RS" sz="2400" dirty="0" smtClean="0">
                <a:latin typeface="Times New Roman" pitchFamily="18" charset="0"/>
                <a:cs typeface="Times New Roman" pitchFamily="18" charset="0"/>
              </a:rPr>
              <a:t>Испитивање кварљивости;</a:t>
            </a:r>
          </a:p>
          <a:p>
            <a:pPr>
              <a:lnSpc>
                <a:spcPct val="150000"/>
              </a:lnSpc>
            </a:pPr>
            <a:r>
              <a:rPr lang="sr-Cyrl-RS" sz="2400" dirty="0" smtClean="0">
                <a:latin typeface="Times New Roman" pitchFamily="18" charset="0"/>
                <a:cs typeface="Times New Roman" pitchFamily="18" charset="0"/>
              </a:rPr>
              <a:t>Процена хемијских и физичких својстава хране;</a:t>
            </a:r>
          </a:p>
          <a:p>
            <a:pPr>
              <a:lnSpc>
                <a:spcPct val="150000"/>
              </a:lnSpc>
              <a:buNone/>
            </a:pPr>
            <a:endParaRPr lang="sr-Cyrl-RS" sz="2400" dirty="0" smtClean="0">
              <a:latin typeface="Times New Roman" pitchFamily="18" charset="0"/>
              <a:cs typeface="Times New Roman" pitchFamily="18" charset="0"/>
            </a:endParaRPr>
          </a:p>
          <a:p>
            <a:pPr>
              <a:lnSpc>
                <a:spcPct val="150000"/>
              </a:lnSpc>
              <a:buNone/>
            </a:pPr>
            <a:r>
              <a:rPr lang="sr-Cyrl-RS" sz="2400" dirty="0" smtClean="0">
                <a:latin typeface="Times New Roman" pitchFamily="18" charset="0"/>
                <a:cs typeface="Times New Roman" pitchFamily="18" charset="0"/>
              </a:rPr>
              <a:t>Комбинацијом спектроскопских и хемометријских метода успешно се врши анализа квалитета воћа, поврћа, вина, карактеризација </a:t>
            </a:r>
            <a:r>
              <a:rPr lang="sr-Cyrl-RS" sz="2400" b="1" dirty="0" smtClean="0">
                <a:latin typeface="Times New Roman" pitchFamily="18" charset="0"/>
                <a:cs typeface="Times New Roman" pitchFamily="18" charset="0"/>
              </a:rPr>
              <a:t>етеричних уља</a:t>
            </a:r>
            <a:r>
              <a:rPr lang="sr-Cyrl-RS" sz="24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28650" y="365127"/>
            <a:ext cx="7886700" cy="1063610"/>
          </a:xfrm>
        </p:spPr>
        <p:txBody>
          <a:bodyPr>
            <a:normAutofit/>
          </a:bodyPr>
          <a:lstStyle/>
          <a:p>
            <a:r>
              <a:rPr lang="sr-Cyrl-RS" sz="2800" dirty="0" smtClean="0">
                <a:latin typeface="Times New Roman" pitchFamily="18" charset="0"/>
                <a:cs typeface="Times New Roman" pitchFamily="18" charset="0"/>
              </a:rPr>
              <a:t>Примена </a:t>
            </a:r>
            <a:r>
              <a:rPr lang="sr-Cyrl-RS" sz="2800" dirty="0" err="1" smtClean="0">
                <a:latin typeface="Times New Roman" pitchFamily="18" charset="0"/>
                <a:cs typeface="Times New Roman" pitchFamily="18" charset="0"/>
              </a:rPr>
              <a:t>хемометрије</a:t>
            </a:r>
            <a:endParaRPr lang="sr-Latn-RS" sz="2800" dirty="0">
              <a:latin typeface="Times New Roman" pitchFamily="18" charset="0"/>
              <a:cs typeface="Times New Roman" pitchFamily="18" charset="0"/>
            </a:endParaRPr>
          </a:p>
        </p:txBody>
      </p:sp>
      <p:sp>
        <p:nvSpPr>
          <p:cNvPr id="3" name="Čuvar mesta za sadržaj 2"/>
          <p:cNvSpPr>
            <a:spLocks noGrp="1"/>
          </p:cNvSpPr>
          <p:nvPr>
            <p:ph idx="1"/>
          </p:nvPr>
        </p:nvSpPr>
        <p:spPr>
          <a:xfrm>
            <a:off x="628650" y="1214422"/>
            <a:ext cx="7886700" cy="4962541"/>
          </a:xfrm>
        </p:spPr>
        <p:txBody>
          <a:bodyPr>
            <a:noAutofit/>
          </a:bodyPr>
          <a:lstStyle/>
          <a:p>
            <a:pPr algn="just">
              <a:lnSpc>
                <a:spcPct val="150000"/>
              </a:lnSpc>
            </a:pPr>
            <a:r>
              <a:rPr lang="sr-Cyrl-RS" sz="2000" dirty="0" smtClean="0">
                <a:latin typeface="Times New Roman" pitchFamily="18" charset="0"/>
                <a:cs typeface="Times New Roman" pitchFamily="18" charset="0"/>
              </a:rPr>
              <a:t>У почетку се примена </a:t>
            </a:r>
            <a:r>
              <a:rPr lang="sr-Cyrl-RS" sz="2000" dirty="0" err="1" smtClean="0">
                <a:latin typeface="Times New Roman" pitchFamily="18" charset="0"/>
                <a:cs typeface="Times New Roman" pitchFamily="18" charset="0"/>
              </a:rPr>
              <a:t>хемометријских</a:t>
            </a:r>
            <a:r>
              <a:rPr lang="sr-Cyrl-RS" sz="2000" dirty="0" smtClean="0">
                <a:latin typeface="Times New Roman" pitchFamily="18" charset="0"/>
                <a:cs typeface="Times New Roman" pitchFamily="18" charset="0"/>
              </a:rPr>
              <a:t> техника везивала за избор и оптимизацију аналитичких метода и процедура.</a:t>
            </a:r>
          </a:p>
          <a:p>
            <a:pPr algn="just">
              <a:lnSpc>
                <a:spcPct val="150000"/>
              </a:lnSpc>
            </a:pPr>
            <a:r>
              <a:rPr lang="sr-Cyrl-RS" sz="2000" dirty="0" smtClean="0">
                <a:latin typeface="Times New Roman" pitchFamily="18" charset="0"/>
                <a:cs typeface="Times New Roman" pitchFamily="18" charset="0"/>
              </a:rPr>
              <a:t>Данас се користи за оцену и тумачење добијених резултата.</a:t>
            </a:r>
          </a:p>
          <a:p>
            <a:pPr algn="just">
              <a:lnSpc>
                <a:spcPct val="150000"/>
              </a:lnSpc>
            </a:pPr>
            <a:r>
              <a:rPr lang="sr-Cyrl-RS" sz="2000" dirty="0" smtClean="0">
                <a:latin typeface="Times New Roman" pitchFamily="18" charset="0"/>
                <a:cs typeface="Times New Roman" pitchFamily="18" charset="0"/>
              </a:rPr>
              <a:t>Развој </a:t>
            </a:r>
            <a:r>
              <a:rPr lang="sr-Cyrl-RS" sz="2000" dirty="0" err="1" smtClean="0">
                <a:latin typeface="Times New Roman" pitchFamily="18" charset="0"/>
                <a:cs typeface="Times New Roman" pitchFamily="18" charset="0"/>
              </a:rPr>
              <a:t>хемометрије</a:t>
            </a:r>
            <a:r>
              <a:rPr lang="sr-Cyrl-RS" sz="2000" dirty="0" smtClean="0">
                <a:latin typeface="Times New Roman" pitchFamily="18" charset="0"/>
                <a:cs typeface="Times New Roman" pitchFamily="18" charset="0"/>
              </a:rPr>
              <a:t> је последица технолошког развоја, а посебно развоја рачунарских технологија и инструмената за хемијску анализу.</a:t>
            </a:r>
          </a:p>
          <a:p>
            <a:pPr algn="just">
              <a:lnSpc>
                <a:spcPct val="150000"/>
              </a:lnSpc>
            </a:pPr>
            <a:r>
              <a:rPr lang="sr-Cyrl-RS" sz="2000" dirty="0" err="1" smtClean="0">
                <a:latin typeface="Times New Roman" pitchFamily="18" charset="0"/>
                <a:cs typeface="Times New Roman" pitchFamily="18" charset="0"/>
              </a:rPr>
              <a:t>Калибрација</a:t>
            </a:r>
            <a:r>
              <a:rPr lang="sr-Cyrl-RS" sz="2000" dirty="0" smtClean="0">
                <a:latin typeface="Times New Roman" pitchFamily="18" charset="0"/>
                <a:cs typeface="Times New Roman" pitchFamily="18" charset="0"/>
              </a:rPr>
              <a:t>, </a:t>
            </a:r>
            <a:r>
              <a:rPr lang="sr-Cyrl-RS" sz="2000" dirty="0" err="1" smtClean="0">
                <a:latin typeface="Times New Roman" pitchFamily="18" charset="0"/>
                <a:cs typeface="Times New Roman" pitchFamily="18" charset="0"/>
              </a:rPr>
              <a:t>валидација</a:t>
            </a:r>
            <a:r>
              <a:rPr lang="sr-Cyrl-RS" sz="2000" dirty="0" smtClean="0">
                <a:latin typeface="Times New Roman" pitchFamily="18" charset="0"/>
                <a:cs typeface="Times New Roman" pitchFamily="18" charset="0"/>
              </a:rPr>
              <a:t>, тестирање </a:t>
            </a:r>
            <a:r>
              <a:rPr lang="sr-Cyrl-RS" sz="2000" dirty="0" err="1" smtClean="0">
                <a:latin typeface="Times New Roman" pitchFamily="18" charset="0"/>
                <a:cs typeface="Times New Roman" pitchFamily="18" charset="0"/>
              </a:rPr>
              <a:t>значајности</a:t>
            </a:r>
            <a:r>
              <a:rPr lang="sr-Cyrl-RS" sz="2000" dirty="0" smtClean="0">
                <a:latin typeface="Times New Roman" pitchFamily="18" charset="0"/>
                <a:cs typeface="Times New Roman" pitchFamily="18" charset="0"/>
              </a:rPr>
              <a:t>, оптимизација хемијских мерења и експерименталних процедура, добијање максималног броја информација на основу резултата мерења су само део онога за шта се користе </a:t>
            </a:r>
            <a:r>
              <a:rPr lang="sr-Cyrl-RS" sz="2000" dirty="0" err="1" smtClean="0">
                <a:latin typeface="Times New Roman" pitchFamily="18" charset="0"/>
                <a:cs typeface="Times New Roman" pitchFamily="18" charset="0"/>
              </a:rPr>
              <a:t>хемометријске</a:t>
            </a:r>
            <a:r>
              <a:rPr lang="sr-Cyrl-RS" sz="2000" dirty="0" smtClean="0">
                <a:latin typeface="Times New Roman" pitchFamily="18" charset="0"/>
                <a:cs typeface="Times New Roman" pitchFamily="18" charset="0"/>
              </a:rPr>
              <a:t> методе.</a:t>
            </a:r>
            <a:endParaRPr lang="sr-Latn-R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774868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latin typeface="Times New Roman" pitchFamily="18" charset="0"/>
            <a:cs typeface="Times New Roman" pitchFamily="18" charset="0"/>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312</TotalTime>
  <Words>2216</Words>
  <Application>Microsoft Office PowerPoint</Application>
  <PresentationFormat>On-screen Show (4:3)</PresentationFormat>
  <Paragraphs>210</Paragraphs>
  <Slides>30</Slides>
  <Notes>0</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Office tema</vt:lpstr>
      <vt:lpstr>1_Office tema</vt:lpstr>
      <vt:lpstr>2_Office tema</vt:lpstr>
      <vt:lpstr>Slide 1</vt:lpstr>
      <vt:lpstr>Хемометрија</vt:lpstr>
      <vt:lpstr>Историја и развој хемометрије</vt:lpstr>
      <vt:lpstr>Област примене хемометрије не обухвата само “мерење хемикалија” већ налази примену и у медицинској хемији, биохемији и осталим областима хемије. </vt:lpstr>
      <vt:lpstr>Хемометрија и процесна аналитичка хемија</vt:lpstr>
      <vt:lpstr>Области примене хемометрије</vt:lpstr>
      <vt:lpstr>Примене хемометрије у фармацији и биомедицинским наукама</vt:lpstr>
      <vt:lpstr>Хемометрија у прехрамбеној индустрији</vt:lpstr>
      <vt:lpstr>Примена хемометрије</vt:lpstr>
      <vt:lpstr>Примена хемометрије</vt:lpstr>
      <vt:lpstr>Примена хемометрије</vt:lpstr>
      <vt:lpstr>Примена хемометрије</vt:lpstr>
      <vt:lpstr>Примена хемометрије</vt:lpstr>
      <vt:lpstr>Хемометрија</vt:lpstr>
      <vt:lpstr>Хемометрија</vt:lpstr>
      <vt:lpstr>Хемометрија vs статистика</vt:lpstr>
      <vt:lpstr>Мерења</vt:lpstr>
      <vt:lpstr>Поступци у хемометрији</vt:lpstr>
      <vt:lpstr>Типови података</vt:lpstr>
      <vt:lpstr>Хемометрија - хемија Примена факторске анализе у хемији</vt:lpstr>
      <vt:lpstr>QSAR (Quantitative Structure Activity Relationships)</vt:lpstr>
      <vt:lpstr>QSAR моделовање</vt:lpstr>
      <vt:lpstr>Молекулски дескриптори</vt:lpstr>
      <vt:lpstr>Веза дескриптора и математике и хемије</vt:lpstr>
      <vt:lpstr>Молекулски декриптори- Класификација</vt:lpstr>
      <vt:lpstr>Пример дескриптора који се могу израчунати на основу различитог приказа молекула нирванола</vt:lpstr>
      <vt:lpstr>Основни принципи постављања математичког QSAR модела</vt:lpstr>
      <vt:lpstr>Улазни подаци</vt:lpstr>
      <vt:lpstr>Избор релеватних дескриптора за QSAR</vt:lpstr>
      <vt:lpstr>Избор статистичког модела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 Comp</dc:creator>
  <cp:lastModifiedBy>Ksenija</cp:lastModifiedBy>
  <cp:revision>9</cp:revision>
  <dcterms:created xsi:type="dcterms:W3CDTF">2019-08-30T08:27:42Z</dcterms:created>
  <dcterms:modified xsi:type="dcterms:W3CDTF">2019-09-10T17:41:57Z</dcterms:modified>
</cp:coreProperties>
</file>